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4"/>
    <p:sldMasterId id="2147483656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37305-522B-4A30-8D2A-92A9BC4FF577}" v="1" dt="2020-05-27T16:04:03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37" d="100"/>
          <a:sy n="137" d="100"/>
        </p:scale>
        <p:origin x="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nda, Jean" userId="dffaa332-ffac-4037-9c90-6c4c2722c66c" providerId="ADAL" clId="{752C2391-FF69-47BD-9122-2DD40ED54723}"/>
    <pc:docChg chg="custSel modSld">
      <pc:chgData name="Merenda, Jean" userId="dffaa332-ffac-4037-9c90-6c4c2722c66c" providerId="ADAL" clId="{752C2391-FF69-47BD-9122-2DD40ED54723}" dt="2020-04-28T15:49:48.768" v="76" actId="478"/>
      <pc:docMkLst>
        <pc:docMk/>
      </pc:docMkLst>
      <pc:sldChg chg="modSp">
        <pc:chgData name="Merenda, Jean" userId="dffaa332-ffac-4037-9c90-6c4c2722c66c" providerId="ADAL" clId="{752C2391-FF69-47BD-9122-2DD40ED54723}" dt="2020-04-28T15:11:47.717" v="21" actId="20577"/>
        <pc:sldMkLst>
          <pc:docMk/>
          <pc:sldMk cId="0" sldId="259"/>
        </pc:sldMkLst>
        <pc:spChg chg="mod">
          <ac:chgData name="Merenda, Jean" userId="dffaa332-ffac-4037-9c90-6c4c2722c66c" providerId="ADAL" clId="{752C2391-FF69-47BD-9122-2DD40ED54723}" dt="2020-04-28T15:11:47.717" v="21" actId="20577"/>
          <ac:spMkLst>
            <pc:docMk/>
            <pc:sldMk cId="0" sldId="259"/>
            <ac:spMk id="73" creationId="{00000000-0000-0000-0000-000000000000}"/>
          </ac:spMkLst>
        </pc:spChg>
      </pc:sldChg>
      <pc:sldChg chg="modSp">
        <pc:chgData name="Merenda, Jean" userId="dffaa332-ffac-4037-9c90-6c4c2722c66c" providerId="ADAL" clId="{752C2391-FF69-47BD-9122-2DD40ED54723}" dt="2020-04-28T15:12:10.599" v="22" actId="6549"/>
        <pc:sldMkLst>
          <pc:docMk/>
          <pc:sldMk cId="0" sldId="261"/>
        </pc:sldMkLst>
        <pc:spChg chg="mod">
          <ac:chgData name="Merenda, Jean" userId="dffaa332-ffac-4037-9c90-6c4c2722c66c" providerId="ADAL" clId="{752C2391-FF69-47BD-9122-2DD40ED54723}" dt="2020-04-28T15:12:10.599" v="22" actId="6549"/>
          <ac:spMkLst>
            <pc:docMk/>
            <pc:sldMk cId="0" sldId="261"/>
            <ac:spMk id="92" creationId="{00000000-0000-0000-0000-000000000000}"/>
          </ac:spMkLst>
        </pc:spChg>
      </pc:sldChg>
      <pc:sldChg chg="delSp modSp">
        <pc:chgData name="Merenda, Jean" userId="dffaa332-ffac-4037-9c90-6c4c2722c66c" providerId="ADAL" clId="{752C2391-FF69-47BD-9122-2DD40ED54723}" dt="2020-04-28T15:49:48.768" v="76" actId="478"/>
        <pc:sldMkLst>
          <pc:docMk/>
          <pc:sldMk cId="0" sldId="262"/>
        </pc:sldMkLst>
        <pc:spChg chg="del mod">
          <ac:chgData name="Merenda, Jean" userId="dffaa332-ffac-4037-9c90-6c4c2722c66c" providerId="ADAL" clId="{752C2391-FF69-47BD-9122-2DD40ED54723}" dt="2020-04-28T15:49:48.768" v="76" actId="478"/>
          <ac:spMkLst>
            <pc:docMk/>
            <pc:sldMk cId="0" sldId="262"/>
            <ac:spMk id="1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cd205fb0a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cd205fb0a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392ddc8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392ddc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85800"/>
            <a:ext cx="507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2f9ea14e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2f9ea14e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85800"/>
            <a:ext cx="507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4368f73e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4368f73e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85800"/>
            <a:ext cx="507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68f73eb4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4368f73eb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85800"/>
            <a:ext cx="507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368f73eb4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4368f73eb4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8249b7f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438249b7f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85800"/>
            <a:ext cx="507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68f73eb4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4368f73eb4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68f73eb4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4368f73eb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68f73eb4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4368f73eb4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85800"/>
            <a:ext cx="507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368f73eb4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368f73eb4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85800"/>
            <a:ext cx="507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63250" y="871785"/>
            <a:ext cx="8484600" cy="3850500"/>
          </a:xfrm>
          <a:prstGeom prst="rect">
            <a:avLst/>
          </a:prstGeom>
        </p:spPr>
        <p:txBody>
          <a:bodyPr spcFirstLastPara="1" wrap="square" lIns="88375" tIns="88375" rIns="88375" bIns="88375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●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○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■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●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○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■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●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○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365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■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2200" y="268808"/>
            <a:ext cx="8484600" cy="497700"/>
          </a:xfrm>
          <a:prstGeom prst="rect">
            <a:avLst/>
          </a:prstGeom>
        </p:spPr>
        <p:txBody>
          <a:bodyPr spcFirstLastPara="1" wrap="square" lIns="88375" tIns="88375" rIns="88375" bIns="883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1000" y="-18225"/>
            <a:ext cx="9186000" cy="51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42625" y="2322945"/>
            <a:ext cx="8484600" cy="497700"/>
          </a:xfrm>
          <a:prstGeom prst="rect">
            <a:avLst/>
          </a:prstGeom>
        </p:spPr>
        <p:txBody>
          <a:bodyPr spcFirstLastPara="1" wrap="square" lIns="88375" tIns="88375" rIns="88375" bIns="883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0217" y="195413"/>
            <a:ext cx="1179540" cy="28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CUSTOM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21000" y="-18225"/>
            <a:ext cx="91860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42625" y="2322945"/>
            <a:ext cx="8484600" cy="497700"/>
          </a:xfrm>
          <a:prstGeom prst="rect">
            <a:avLst/>
          </a:prstGeom>
        </p:spPr>
        <p:txBody>
          <a:bodyPr spcFirstLastPara="1" wrap="square" lIns="88375" tIns="88375" rIns="88375" bIns="883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0217" y="195413"/>
            <a:ext cx="1179540" cy="28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USTOM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-21000" y="-18225"/>
            <a:ext cx="9186000" cy="518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42625" y="2322945"/>
            <a:ext cx="8484600" cy="497700"/>
          </a:xfrm>
          <a:prstGeom prst="rect">
            <a:avLst/>
          </a:prstGeom>
        </p:spPr>
        <p:txBody>
          <a:bodyPr spcFirstLastPara="1" wrap="square" lIns="88375" tIns="88375" rIns="88375" bIns="883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0217" y="195413"/>
            <a:ext cx="1179540" cy="28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1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63250" y="871785"/>
            <a:ext cx="8484600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○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■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○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■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○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■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62200" y="268808"/>
            <a:ext cx="8484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63250" y="871785"/>
            <a:ext cx="8484600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●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○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■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●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○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■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●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○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■"/>
              <a:defRPr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2200" y="268808"/>
            <a:ext cx="8484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9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866480"/>
            <a:ext cx="91440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14733" y="4936545"/>
            <a:ext cx="573098" cy="1369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63537" y="871538"/>
            <a:ext cx="8483700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61950" y="268605"/>
            <a:ext cx="8485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/>
          <p:nvPr/>
        </p:nvSpPr>
        <p:spPr>
          <a:xfrm>
            <a:off x="0" y="4866323"/>
            <a:ext cx="9144000" cy="27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5337" y="4936331"/>
            <a:ext cx="572928" cy="1371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342625" y="1377029"/>
            <a:ext cx="8484600" cy="2034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accent6"/>
                </a:solidFill>
              </a:rPr>
              <a:t>Setting up</a:t>
            </a:r>
            <a:endParaRPr sz="3600"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accent6"/>
                </a:solidFill>
              </a:rPr>
              <a:t>POINT-BASED GRADEBOOK</a:t>
            </a:r>
            <a:endParaRPr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3"/>
    </mc:Choice>
    <mc:Fallback>
      <p:transition spd="slow" advTm="49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1883900" y="1653850"/>
            <a:ext cx="5667000" cy="107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FFFF"/>
                </a:solidFill>
              </a:rPr>
              <a:t>Tips and Tricks</a:t>
            </a:r>
            <a:endParaRPr sz="4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360775" y="85625"/>
            <a:ext cx="8006400" cy="4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D3B45"/>
                </a:solidFill>
                <a:highlight>
                  <a:srgbClr val="FFFFFF"/>
                </a:highlight>
              </a:rPr>
              <a:t>Tips and Tricks</a:t>
            </a:r>
            <a:endParaRPr sz="2400" b="1">
              <a:solidFill>
                <a:srgbClr val="2D3B45"/>
              </a:solidFill>
              <a:highlight>
                <a:srgbClr val="FFFFFF"/>
              </a:highlight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334650" y="687500"/>
            <a:ext cx="8631900" cy="2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Under “Grades”, mouse over the “Total” column. Click the arrow and “Switch to Points”.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To verify gradebook accuracy: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Go to “Home” and “Student View”. This adds a </a:t>
            </a:r>
            <a:r>
              <a:rPr lang="en" i="1"/>
              <a:t>Test Student</a:t>
            </a:r>
            <a:r>
              <a:rPr lang="en"/>
              <a:t> to your course and under “Grades”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“Leave Student View”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Under the teacher view, go to “Grades” and for the </a:t>
            </a:r>
            <a:r>
              <a:rPr lang="en" i="1"/>
              <a:t>Test</a:t>
            </a:r>
            <a:r>
              <a:rPr lang="en"/>
              <a:t> </a:t>
            </a:r>
            <a:r>
              <a:rPr lang="en" i="1"/>
              <a:t>Student</a:t>
            </a:r>
            <a:r>
              <a:rPr lang="en"/>
              <a:t>, add the maximum points possible for every assignment.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Under the “Total” column, student should have the maximum points possible 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If a student misses an assignment, you need to enter a 0 for the column. </a:t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 l="33787" t="10760" b="26275"/>
          <a:stretch/>
        </p:blipFill>
        <p:spPr>
          <a:xfrm>
            <a:off x="1789750" y="1037075"/>
            <a:ext cx="6054448" cy="1145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59" name="Google Shape;159;p20"/>
          <p:cNvGrpSpPr/>
          <p:nvPr/>
        </p:nvGrpSpPr>
        <p:grpSpPr>
          <a:xfrm>
            <a:off x="7532099" y="1291865"/>
            <a:ext cx="477079" cy="388506"/>
            <a:chOff x="7532099" y="1368065"/>
            <a:chExt cx="477079" cy="388506"/>
          </a:xfrm>
        </p:grpSpPr>
        <p:sp>
          <p:nvSpPr>
            <p:cNvPr id="160" name="Google Shape;160;p20"/>
            <p:cNvSpPr/>
            <p:nvPr/>
          </p:nvSpPr>
          <p:spPr>
            <a:xfrm>
              <a:off x="7532099" y="1519871"/>
              <a:ext cx="270900" cy="236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" name="Google Shape;161;p20"/>
            <p:cNvCxnSpPr/>
            <p:nvPr/>
          </p:nvCxnSpPr>
          <p:spPr>
            <a:xfrm flipH="1">
              <a:off x="7738278" y="1368065"/>
              <a:ext cx="270900" cy="1518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162" name="Google Shape;162;p20"/>
          <p:cNvPicPr preferRelativeResize="0"/>
          <p:nvPr/>
        </p:nvPicPr>
        <p:blipFill rotWithShape="1">
          <a:blip r:embed="rId5">
            <a:alphaModFix/>
          </a:blip>
          <a:srcRect t="11182"/>
          <a:stretch/>
        </p:blipFill>
        <p:spPr>
          <a:xfrm>
            <a:off x="2917150" y="3548425"/>
            <a:ext cx="4931450" cy="75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3" name="Google Shape;163;p20"/>
          <p:cNvSpPr/>
          <p:nvPr/>
        </p:nvSpPr>
        <p:spPr>
          <a:xfrm>
            <a:off x="7253001" y="3911875"/>
            <a:ext cx="477000" cy="236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20"/>
          <p:cNvCxnSpPr/>
          <p:nvPr/>
        </p:nvCxnSpPr>
        <p:spPr>
          <a:xfrm flipH="1">
            <a:off x="7687778" y="3760065"/>
            <a:ext cx="270900" cy="1518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/>
          <p:nvPr/>
        </p:nvSpPr>
        <p:spPr>
          <a:xfrm>
            <a:off x="82275" y="776150"/>
            <a:ext cx="3264600" cy="3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Sample Point-Based Grading Policy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4">
            <a:alphaModFix/>
          </a:blip>
          <a:srcRect b="20741"/>
          <a:stretch/>
        </p:blipFill>
        <p:spPr>
          <a:xfrm>
            <a:off x="228600" y="1260350"/>
            <a:ext cx="2955875" cy="25099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4" name="Google Shape;54;p11"/>
          <p:cNvSpPr/>
          <p:nvPr/>
        </p:nvSpPr>
        <p:spPr>
          <a:xfrm>
            <a:off x="1803675" y="2217200"/>
            <a:ext cx="1724400" cy="10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3F3F3"/>
                </a:solidFill>
              </a:rPr>
              <a:t>The example grading policy reflected in Canvas </a:t>
            </a:r>
            <a:endParaRPr sz="1000" b="1">
              <a:solidFill>
                <a:srgbClr val="F3F3F3"/>
              </a:solidFill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6900" y="460150"/>
            <a:ext cx="5311124" cy="40047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/>
          <p:nvPr/>
        </p:nvSpPr>
        <p:spPr>
          <a:xfrm>
            <a:off x="2549000" y="270400"/>
            <a:ext cx="3867900" cy="3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To Set Up Grades, click on “Assignments”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3" name="Google Shape;63;p12"/>
          <p:cNvSpPr txBox="1"/>
          <p:nvPr/>
        </p:nvSpPr>
        <p:spPr>
          <a:xfrm>
            <a:off x="1351375" y="679725"/>
            <a:ext cx="6342900" cy="56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D3B45"/>
                </a:solidFill>
                <a:highlight>
                  <a:srgbClr val="FFFFFF"/>
                </a:highlight>
              </a:rPr>
              <a:t>NOTE:</a:t>
            </a:r>
            <a:r>
              <a:rPr lang="en" sz="1200">
                <a:solidFill>
                  <a:srgbClr val="2D3B45"/>
                </a:solidFill>
                <a:highlight>
                  <a:srgbClr val="FFFFFF"/>
                </a:highlight>
              </a:rPr>
              <a:t> “Assignments” may be greyed out; this means your students do not have access, but you can access it as an instructor.  “Assignments” is the back-end of your gradebook. </a:t>
            </a:r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888" y="1398525"/>
            <a:ext cx="6772229" cy="32625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5" name="Google Shape;65;p12"/>
          <p:cNvSpPr/>
          <p:nvPr/>
        </p:nvSpPr>
        <p:spPr>
          <a:xfrm>
            <a:off x="1265075" y="3013125"/>
            <a:ext cx="1056300" cy="33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12"/>
          <p:cNvCxnSpPr/>
          <p:nvPr/>
        </p:nvCxnSpPr>
        <p:spPr>
          <a:xfrm flipH="1">
            <a:off x="2321375" y="2786325"/>
            <a:ext cx="339900" cy="2268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360775" y="85625"/>
            <a:ext cx="8006400" cy="4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D3B45"/>
                </a:solidFill>
                <a:highlight>
                  <a:srgbClr val="FFFFFF"/>
                </a:highlight>
              </a:rPr>
              <a:t>You will have a default </a:t>
            </a:r>
            <a:r>
              <a:rPr lang="en" sz="1200" i="1" dirty="0">
                <a:solidFill>
                  <a:srgbClr val="2D3B45"/>
                </a:solidFill>
                <a:highlight>
                  <a:srgbClr val="FFFFFF"/>
                </a:highlight>
              </a:rPr>
              <a:t>assignment group</a:t>
            </a:r>
            <a:r>
              <a:rPr lang="en" sz="1200" dirty="0">
                <a:solidFill>
                  <a:srgbClr val="2D3B45"/>
                </a:solidFill>
                <a:highlight>
                  <a:srgbClr val="FFFFFF"/>
                </a:highlight>
              </a:rPr>
              <a:t> called “Assignment”. This cannot be deleted. It is the percentage of grades entered </a:t>
            </a:r>
            <a:r>
              <a:rPr lang="en-US" sz="1200" dirty="0">
                <a:solidFill>
                  <a:srgbClr val="2D3B45"/>
                </a:solidFill>
                <a:highlight>
                  <a:srgbClr val="FFFFFF"/>
                </a:highlight>
              </a:rPr>
              <a:t>all weighted equally</a:t>
            </a:r>
            <a:r>
              <a:rPr lang="en" sz="1200" dirty="0">
                <a:solidFill>
                  <a:srgbClr val="2D3B45"/>
                </a:solidFill>
                <a:highlight>
                  <a:srgbClr val="FFFFFF"/>
                </a:highlight>
              </a:rPr>
              <a:t>. You may choose to rename it “Current Earned Grades”. </a:t>
            </a:r>
            <a:endParaRPr sz="1200" dirty="0">
              <a:solidFill>
                <a:srgbClr val="2D3B45"/>
              </a:solidFill>
              <a:highlight>
                <a:srgbClr val="FFFFFF"/>
              </a:highlight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6567450" y="1537475"/>
            <a:ext cx="2244900" cy="2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If you only have 1 </a:t>
            </a:r>
            <a:r>
              <a:rPr lang="en" i="1"/>
              <a:t>assignment group</a:t>
            </a:r>
            <a:r>
              <a:rPr lang="en"/>
              <a:t> called “Assignments” and have all the columns needed under it, you have </a:t>
            </a:r>
            <a:r>
              <a:rPr lang="en" b="1"/>
              <a:t>completed</a:t>
            </a:r>
            <a:r>
              <a:rPr lang="en"/>
              <a:t> the point-based grade set up.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sure to review the “Tips and Tricks” on the last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25" y="723700"/>
            <a:ext cx="5664873" cy="3907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76" name="Google Shape;76;p13"/>
          <p:cNvGrpSpPr/>
          <p:nvPr/>
        </p:nvGrpSpPr>
        <p:grpSpPr>
          <a:xfrm>
            <a:off x="700100" y="723700"/>
            <a:ext cx="990600" cy="307350"/>
            <a:chOff x="360775" y="569825"/>
            <a:chExt cx="990600" cy="307350"/>
          </a:xfrm>
        </p:grpSpPr>
        <p:sp>
          <p:nvSpPr>
            <p:cNvPr id="77" name="Google Shape;77;p13"/>
            <p:cNvSpPr/>
            <p:nvPr/>
          </p:nvSpPr>
          <p:spPr>
            <a:xfrm>
              <a:off x="360775" y="710075"/>
              <a:ext cx="650700" cy="167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" name="Google Shape;78;p13"/>
            <p:cNvCxnSpPr/>
            <p:nvPr/>
          </p:nvCxnSpPr>
          <p:spPr>
            <a:xfrm flipH="1">
              <a:off x="1011475" y="569825"/>
              <a:ext cx="339900" cy="2268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969500" y="1349050"/>
            <a:ext cx="7335300" cy="17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FFFF"/>
                </a:solidFill>
              </a:rPr>
              <a:t>OPTIONAL: </a:t>
            </a:r>
            <a:br>
              <a:rPr lang="en" sz="4600">
                <a:solidFill>
                  <a:srgbClr val="FFFFFF"/>
                </a:solidFill>
              </a:rPr>
            </a:br>
            <a:r>
              <a:rPr lang="en" sz="4600">
                <a:solidFill>
                  <a:srgbClr val="FFFFFF"/>
                </a:solidFill>
              </a:rPr>
              <a:t>Deleting Unwanted Groups </a:t>
            </a:r>
            <a:endParaRPr sz="4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364150" y="270400"/>
            <a:ext cx="8342700" cy="6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D3B45"/>
                </a:solidFill>
                <a:highlight>
                  <a:srgbClr val="FFFFFF"/>
                </a:highlight>
              </a:rPr>
              <a:t>If you have imported content from other sources (example, another LMS like Blackboard or from a QTI file), you may have some unwanted </a:t>
            </a:r>
            <a:r>
              <a:rPr lang="en" sz="1200" i="1" dirty="0">
                <a:solidFill>
                  <a:srgbClr val="2D3B45"/>
                </a:solidFill>
                <a:highlight>
                  <a:srgbClr val="FFFFFF"/>
                </a:highlight>
              </a:rPr>
              <a:t>assignment groups. </a:t>
            </a:r>
            <a:br>
              <a:rPr lang="en" sz="1200" dirty="0">
                <a:solidFill>
                  <a:srgbClr val="2D3B45"/>
                </a:solidFill>
                <a:highlight>
                  <a:srgbClr val="FFFFFF"/>
                </a:highlight>
              </a:rPr>
            </a:br>
            <a:r>
              <a:rPr lang="en" sz="1200" dirty="0">
                <a:solidFill>
                  <a:srgbClr val="2D3B45"/>
                </a:solidFill>
                <a:highlight>
                  <a:srgbClr val="FFFFFF"/>
                </a:highlight>
              </a:rPr>
              <a:t>In this example, there are 2 unwanted </a:t>
            </a:r>
            <a:r>
              <a:rPr lang="en" sz="1200" i="1" dirty="0">
                <a:solidFill>
                  <a:srgbClr val="2D3B45"/>
                </a:solidFill>
                <a:highlight>
                  <a:srgbClr val="FFFFFF"/>
                </a:highlight>
              </a:rPr>
              <a:t>assignment groups. </a:t>
            </a:r>
            <a:endParaRPr b="1" i="1" dirty="0">
              <a:solidFill>
                <a:schemeClr val="lt1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775" y="1001075"/>
            <a:ext cx="5396799" cy="3659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94" name="Google Shape;94;p15"/>
          <p:cNvGrpSpPr/>
          <p:nvPr/>
        </p:nvGrpSpPr>
        <p:grpSpPr>
          <a:xfrm>
            <a:off x="1970320" y="2848823"/>
            <a:ext cx="1107112" cy="493705"/>
            <a:chOff x="436975" y="1594050"/>
            <a:chExt cx="1100400" cy="477425"/>
          </a:xfrm>
        </p:grpSpPr>
        <p:sp>
          <p:nvSpPr>
            <p:cNvPr id="95" name="Google Shape;95;p15"/>
            <p:cNvSpPr/>
            <p:nvPr/>
          </p:nvSpPr>
          <p:spPr>
            <a:xfrm>
              <a:off x="436975" y="1853075"/>
              <a:ext cx="865800" cy="218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6" name="Google Shape;96;p15"/>
            <p:cNvCxnSpPr/>
            <p:nvPr/>
          </p:nvCxnSpPr>
          <p:spPr>
            <a:xfrm flipH="1">
              <a:off x="1197475" y="1594050"/>
              <a:ext cx="339900" cy="2268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97" name="Google Shape;97;p15"/>
          <p:cNvGrpSpPr/>
          <p:nvPr/>
        </p:nvGrpSpPr>
        <p:grpSpPr>
          <a:xfrm>
            <a:off x="1970320" y="3555403"/>
            <a:ext cx="1107112" cy="493705"/>
            <a:chOff x="436975" y="1594050"/>
            <a:chExt cx="1100400" cy="477425"/>
          </a:xfrm>
        </p:grpSpPr>
        <p:sp>
          <p:nvSpPr>
            <p:cNvPr id="98" name="Google Shape;98;p15"/>
            <p:cNvSpPr/>
            <p:nvPr/>
          </p:nvSpPr>
          <p:spPr>
            <a:xfrm>
              <a:off x="436975" y="1853075"/>
              <a:ext cx="865800" cy="218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" name="Google Shape;99;p15"/>
            <p:cNvCxnSpPr/>
            <p:nvPr/>
          </p:nvCxnSpPr>
          <p:spPr>
            <a:xfrm flipH="1">
              <a:off x="1197475" y="1594050"/>
              <a:ext cx="339900" cy="2268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0" name="Google Shape;100;p15"/>
          <p:cNvSpPr txBox="1"/>
          <p:nvPr/>
        </p:nvSpPr>
        <p:spPr>
          <a:xfrm>
            <a:off x="3077425" y="2799125"/>
            <a:ext cx="1800600" cy="72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unwanted </a:t>
            </a:r>
            <a:r>
              <a:rPr lang="en" i="1"/>
              <a:t>assignment groups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150" y="152400"/>
            <a:ext cx="4433653" cy="22553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09" name="Google Shape;109;p16"/>
          <p:cNvCxnSpPr/>
          <p:nvPr/>
        </p:nvCxnSpPr>
        <p:spPr>
          <a:xfrm flipH="1">
            <a:off x="376928" y="1886827"/>
            <a:ext cx="270900" cy="1518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125" y="2151050"/>
            <a:ext cx="103800" cy="1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2244550" y="633325"/>
            <a:ext cx="1598100" cy="51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Before</a:t>
            </a:r>
            <a:r>
              <a:rPr lang="en"/>
              <a:t> Clean Up</a:t>
            </a:r>
            <a:endParaRPr i="1"/>
          </a:p>
        </p:txBody>
      </p:sp>
      <p:sp>
        <p:nvSpPr>
          <p:cNvPr id="112" name="Google Shape;112;p16"/>
          <p:cNvSpPr txBox="1"/>
          <p:nvPr/>
        </p:nvSpPr>
        <p:spPr>
          <a:xfrm>
            <a:off x="2004747" y="2151038"/>
            <a:ext cx="6108900" cy="46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place your mouse over the left of the column, you can drag the column above, to be under the “Assignments” group</a:t>
            </a:r>
            <a:endParaRPr i="1"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6">
            <a:alphaModFix/>
          </a:blip>
          <a:srcRect t="11082" r="1302" b="4834"/>
          <a:stretch/>
        </p:blipFill>
        <p:spPr>
          <a:xfrm>
            <a:off x="3167450" y="2786250"/>
            <a:ext cx="5761749" cy="13410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4" name="Google Shape;114;p16"/>
          <p:cNvSpPr txBox="1"/>
          <p:nvPr/>
        </p:nvSpPr>
        <p:spPr>
          <a:xfrm>
            <a:off x="6130675" y="2912588"/>
            <a:ext cx="1517400" cy="51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After</a:t>
            </a:r>
            <a:r>
              <a:rPr lang="en"/>
              <a:t> Clean Up</a:t>
            </a:r>
            <a:endParaRPr i="1"/>
          </a:p>
        </p:txBody>
      </p:sp>
      <p:cxnSp>
        <p:nvCxnSpPr>
          <p:cNvPr id="115" name="Google Shape;115;p16"/>
          <p:cNvCxnSpPr/>
          <p:nvPr/>
        </p:nvCxnSpPr>
        <p:spPr>
          <a:xfrm flipH="1">
            <a:off x="6834903" y="3770702"/>
            <a:ext cx="270900" cy="1518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6"/>
          <p:cNvSpPr/>
          <p:nvPr/>
        </p:nvSpPr>
        <p:spPr>
          <a:xfrm>
            <a:off x="5183100" y="3922500"/>
            <a:ext cx="1651800" cy="167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525" y="85350"/>
            <a:ext cx="4067676" cy="46234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4" name="Google Shape;124;p17"/>
          <p:cNvSpPr txBox="1"/>
          <p:nvPr/>
        </p:nvSpPr>
        <p:spPr>
          <a:xfrm>
            <a:off x="2252497" y="744650"/>
            <a:ext cx="6108900" cy="46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all the assignments to be under the one titled “Assignments”. </a:t>
            </a:r>
            <a:br>
              <a:rPr lang="en"/>
            </a:br>
            <a:r>
              <a:rPr lang="en"/>
              <a:t>Also rearrange the order of the assignments as desired.  </a:t>
            </a:r>
            <a:endParaRPr i="1"/>
          </a:p>
        </p:txBody>
      </p:sp>
      <p:cxnSp>
        <p:nvCxnSpPr>
          <p:cNvPr id="125" name="Google Shape;125;p17"/>
          <p:cNvCxnSpPr/>
          <p:nvPr/>
        </p:nvCxnSpPr>
        <p:spPr>
          <a:xfrm flipH="1">
            <a:off x="641703" y="3962940"/>
            <a:ext cx="270900" cy="1518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7"/>
          <p:cNvCxnSpPr/>
          <p:nvPr/>
        </p:nvCxnSpPr>
        <p:spPr>
          <a:xfrm flipH="1">
            <a:off x="641703" y="4388190"/>
            <a:ext cx="270900" cy="1518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Google Shape;127;p17"/>
          <p:cNvSpPr/>
          <p:nvPr/>
        </p:nvSpPr>
        <p:spPr>
          <a:xfrm>
            <a:off x="427327" y="85349"/>
            <a:ext cx="755100" cy="167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4722000" y="3867825"/>
            <a:ext cx="4131000" cy="56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 over the 3 dots on the right of the unwanted </a:t>
            </a:r>
            <a:r>
              <a:rPr lang="en" i="1"/>
              <a:t>assignment groups </a:t>
            </a:r>
            <a:r>
              <a:rPr lang="en"/>
              <a:t>and </a:t>
            </a:r>
            <a:r>
              <a:rPr lang="en" b="1"/>
              <a:t>delete</a:t>
            </a:r>
            <a:r>
              <a:rPr lang="en"/>
              <a:t>.  </a:t>
            </a:r>
            <a:endParaRPr i="1"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5412" y="2598700"/>
            <a:ext cx="4544176" cy="1101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30" name="Google Shape;130;p17"/>
          <p:cNvCxnSpPr/>
          <p:nvPr/>
        </p:nvCxnSpPr>
        <p:spPr>
          <a:xfrm flipH="1">
            <a:off x="8852921" y="2960687"/>
            <a:ext cx="228300" cy="1296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31" name="Google Shape;131;p17"/>
          <p:cNvSpPr/>
          <p:nvPr/>
        </p:nvSpPr>
        <p:spPr>
          <a:xfrm>
            <a:off x="8758477" y="2727268"/>
            <a:ext cx="158400" cy="142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17"/>
          <p:cNvCxnSpPr/>
          <p:nvPr/>
        </p:nvCxnSpPr>
        <p:spPr>
          <a:xfrm flipH="1">
            <a:off x="8852925" y="2598694"/>
            <a:ext cx="228300" cy="1296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0" y="4813458"/>
            <a:ext cx="9144000" cy="33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637" y="4896326"/>
            <a:ext cx="704373" cy="16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82275" y="776150"/>
            <a:ext cx="3264600" cy="3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Your gradebook is now set-up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60350"/>
            <a:ext cx="3194601" cy="3244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1958250" y="2217200"/>
            <a:ext cx="1569900" cy="10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3F3F3"/>
                </a:solidFill>
              </a:rPr>
              <a:t>The example grading policy reflected in Canvas </a:t>
            </a:r>
            <a:endParaRPr sz="900">
              <a:solidFill>
                <a:srgbClr val="F3F3F3"/>
              </a:solidFill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6900" y="460150"/>
            <a:ext cx="5311124" cy="40047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NVAS">
  <a:themeElements>
    <a:clrScheme name="Custom 1">
      <a:dk1>
        <a:srgbClr val="E2332A"/>
      </a:dk1>
      <a:lt1>
        <a:srgbClr val="417B83"/>
      </a:lt1>
      <a:dk2>
        <a:srgbClr val="FFBD0D"/>
      </a:dk2>
      <a:lt2>
        <a:srgbClr val="B62A21"/>
      </a:lt2>
      <a:accent1>
        <a:srgbClr val="335F66"/>
      </a:accent1>
      <a:accent2>
        <a:srgbClr val="CF9C0E"/>
      </a:accent2>
      <a:accent3>
        <a:srgbClr val="313132"/>
      </a:accent3>
      <a:accent4>
        <a:srgbClr val="888A8D"/>
      </a:accent4>
      <a:accent5>
        <a:srgbClr val="FFFFFF"/>
      </a:accent5>
      <a:accent6>
        <a:srgbClr val="FFFFFF"/>
      </a:accent6>
      <a:hlink>
        <a:srgbClr val="417B83"/>
      </a:hlink>
      <a:folHlink>
        <a:srgbClr val="335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NVAS">
  <a:themeElements>
    <a:clrScheme name="Custom 1">
      <a:dk1>
        <a:srgbClr val="E2332A"/>
      </a:dk1>
      <a:lt1>
        <a:srgbClr val="417B83"/>
      </a:lt1>
      <a:dk2>
        <a:srgbClr val="FFBD0D"/>
      </a:dk2>
      <a:lt2>
        <a:srgbClr val="B62A21"/>
      </a:lt2>
      <a:accent1>
        <a:srgbClr val="335F66"/>
      </a:accent1>
      <a:accent2>
        <a:srgbClr val="CF9C0E"/>
      </a:accent2>
      <a:accent3>
        <a:srgbClr val="313132"/>
      </a:accent3>
      <a:accent4>
        <a:srgbClr val="888A8D"/>
      </a:accent4>
      <a:accent5>
        <a:srgbClr val="FFFFFF"/>
      </a:accent5>
      <a:accent6>
        <a:srgbClr val="FFFFFF"/>
      </a:accent6>
      <a:hlink>
        <a:srgbClr val="417B83"/>
      </a:hlink>
      <a:folHlink>
        <a:srgbClr val="335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8efab4-fc2a-4ac0-a979-f34deae17718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7E2B58D05ED40B4D9AA3B97CFD800" ma:contentTypeVersion="12" ma:contentTypeDescription="Create a new document." ma:contentTypeScope="" ma:versionID="ce51e7b473797bc2d7a6d75d8c210987">
  <xsd:schema xmlns:xsd="http://www.w3.org/2001/XMLSchema" xmlns:xs="http://www.w3.org/2001/XMLSchema" xmlns:p="http://schemas.microsoft.com/office/2006/metadata/properties" xmlns:ns2="c263d4ce-e67e-4c27-b12c-050f8e03973e" xmlns:ns3="188efab4-fc2a-4ac0-a979-f34deae17718" targetNamespace="http://schemas.microsoft.com/office/2006/metadata/properties" ma:root="true" ma:fieldsID="e0d81aa6bc9b4d4c59cd5d2ac2ccafdf" ns2:_="" ns3:_="">
    <xsd:import namespace="c263d4ce-e67e-4c27-b12c-050f8e03973e"/>
    <xsd:import namespace="188efab4-fc2a-4ac0-a979-f34deae17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3d4ce-e67e-4c27-b12c-050f8e039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efab4-fc2a-4ac0-a979-f34deae1771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8E7827-D34E-41EB-80C4-F3E8B6256D9C}">
  <ds:schemaRefs>
    <ds:schemaRef ds:uri="http://www.w3.org/XML/1998/namespace"/>
    <ds:schemaRef ds:uri="http://schemas.microsoft.com/office/2006/documentManagement/types"/>
    <ds:schemaRef ds:uri="http://purl.org/dc/elements/1.1/"/>
    <ds:schemaRef ds:uri="5de0c780-8799-461a-86ee-24a6433f16ec"/>
    <ds:schemaRef ds:uri="015c679b-8ca8-43d6-8441-3bfb1e260fd2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1BA326-AEE5-46B4-861C-EB2F1EB37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07322F-AE3B-46D2-88C2-DC634ED2DDC0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284</Words>
  <Application>Microsoft Office PowerPoint</Application>
  <PresentationFormat>On-screen Show (16:9)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Proxima Nova</vt:lpstr>
      <vt:lpstr>CANVAS</vt:lpstr>
      <vt:lpstr>CANVAS</vt:lpstr>
      <vt:lpstr> Setting up POINT-BASED GRADEBOOK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Merenda, Jean</cp:lastModifiedBy>
  <cp:revision>2</cp:revision>
  <dcterms:modified xsi:type="dcterms:W3CDTF">2020-05-27T16:04:12Z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0x0101003827E2B58D05ED40B4D9AA3B97CFD800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</Properties>
</file>