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778" autoAdjust="0"/>
  </p:normalViewPr>
  <p:slideViewPr>
    <p:cSldViewPr>
      <p:cViewPr varScale="1">
        <p:scale>
          <a:sx n="86" d="100"/>
          <a:sy n="86" d="100"/>
        </p:scale>
        <p:origin x="-232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10FD7F-98E7-486D-B839-2E0570DEE1A6}" type="datetimeFigureOut">
              <a:rPr lang="en-US" smtClean="0"/>
              <a:t>11/4/2012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BB81A-3C96-41AE-9056-AA22D9A1141E}" type="slidenum">
              <a:rPr lang="en-US" smtClean="0"/>
              <a:t>‹#›</a:t>
            </a:fld>
            <a:endParaRPr lang="en-US"/>
          </a:p>
        </p:txBody>
      </p:sp>
    </p:spTree>
    <p:extLst>
      <p:ext uri="{BB962C8B-B14F-4D97-AF65-F5344CB8AC3E}">
        <p14:creationId xmlns:p14="http://schemas.microsoft.com/office/powerpoint/2010/main" val="4031847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eriod"/>
            </a:pPr>
            <a:r>
              <a:rPr lang="en-US" baseline="0" dirty="0" smtClean="0"/>
              <a:t>Offer ways to customize display of info, alternative to auditory and visual info</a:t>
            </a:r>
          </a:p>
          <a:p>
            <a:pPr marL="228600" indent="-228600">
              <a:buAutoNum type="alphaLcPeriod"/>
            </a:pPr>
            <a:r>
              <a:rPr lang="en-US" baseline="0" dirty="0" smtClean="0"/>
              <a:t>Clarify vocab, promote decoding a text, promote understanding across languages, illustrate through multiple media</a:t>
            </a:r>
          </a:p>
          <a:p>
            <a:pPr marL="228600" indent="-228600">
              <a:buAutoNum type="alphaLcPeriod"/>
            </a:pPr>
            <a:r>
              <a:rPr lang="en-US" baseline="0" dirty="0" smtClean="0"/>
              <a:t>Supply background knowledge—context!, highlight patterns and big ideas, guide information processing, maximize generalization and transferability</a:t>
            </a:r>
            <a:endParaRPr lang="en-US" dirty="0" smtClean="0"/>
          </a:p>
          <a:p>
            <a:endParaRPr lang="en-US" dirty="0"/>
          </a:p>
        </p:txBody>
      </p:sp>
      <p:sp>
        <p:nvSpPr>
          <p:cNvPr id="4" name="Slide Number Placeholder 3"/>
          <p:cNvSpPr>
            <a:spLocks noGrp="1"/>
          </p:cNvSpPr>
          <p:nvPr>
            <p:ph type="sldNum" sz="quarter" idx="10"/>
          </p:nvPr>
        </p:nvSpPr>
        <p:spPr/>
        <p:txBody>
          <a:bodyPr/>
          <a:lstStyle/>
          <a:p>
            <a:fld id="{49EBB81A-3C96-41AE-9056-AA22D9A1141E}" type="slidenum">
              <a:rPr lang="en-US" smtClean="0"/>
              <a:t>12</a:t>
            </a:fld>
            <a:endParaRPr lang="en-US"/>
          </a:p>
        </p:txBody>
      </p:sp>
    </p:spTree>
    <p:extLst>
      <p:ext uri="{BB962C8B-B14F-4D97-AF65-F5344CB8AC3E}">
        <p14:creationId xmlns:p14="http://schemas.microsoft.com/office/powerpoint/2010/main" val="1844849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eriod"/>
            </a:pPr>
            <a:r>
              <a:rPr lang="en-US" dirty="0" smtClean="0"/>
              <a:t>Vary method</a:t>
            </a:r>
            <a:r>
              <a:rPr lang="en-US" baseline="0" dirty="0" smtClean="0"/>
              <a:t> for response and navigation, optimize access to tools and accessibility</a:t>
            </a:r>
          </a:p>
          <a:p>
            <a:pPr marL="228600" indent="-228600">
              <a:buAutoNum type="alphaLcPeriod"/>
            </a:pPr>
            <a:r>
              <a:rPr lang="en-US" baseline="0" dirty="0" smtClean="0"/>
              <a:t>Multiple media for communication, construction, composition,</a:t>
            </a:r>
          </a:p>
          <a:p>
            <a:pPr marL="228600" indent="-228600">
              <a:buAutoNum type="alphaLcPeriod"/>
            </a:pPr>
            <a:r>
              <a:rPr lang="en-US" baseline="0" dirty="0" smtClean="0"/>
              <a:t>Guide appropriate goal setting, support planning and strategy development, facilitate managing information</a:t>
            </a:r>
          </a:p>
          <a:p>
            <a:pPr marL="228600" indent="-228600">
              <a:buAutoNum type="alphaLcPeriod"/>
            </a:pPr>
            <a:endParaRPr lang="en-US" baseline="0" dirty="0" smtClean="0"/>
          </a:p>
          <a:p>
            <a:pPr marL="228600" indent="-228600">
              <a:buAutoNum type="alphaLcPeriod"/>
            </a:pPr>
            <a:endParaRPr lang="en-US" dirty="0"/>
          </a:p>
        </p:txBody>
      </p:sp>
      <p:sp>
        <p:nvSpPr>
          <p:cNvPr id="4" name="Slide Number Placeholder 3"/>
          <p:cNvSpPr>
            <a:spLocks noGrp="1"/>
          </p:cNvSpPr>
          <p:nvPr>
            <p:ph type="sldNum" sz="quarter" idx="10"/>
          </p:nvPr>
        </p:nvSpPr>
        <p:spPr/>
        <p:txBody>
          <a:bodyPr/>
          <a:lstStyle/>
          <a:p>
            <a:fld id="{49EBB81A-3C96-41AE-9056-AA22D9A1141E}" type="slidenum">
              <a:rPr lang="en-US" smtClean="0"/>
              <a:t>13</a:t>
            </a:fld>
            <a:endParaRPr lang="en-US"/>
          </a:p>
        </p:txBody>
      </p:sp>
    </p:spTree>
    <p:extLst>
      <p:ext uri="{BB962C8B-B14F-4D97-AF65-F5344CB8AC3E}">
        <p14:creationId xmlns:p14="http://schemas.microsoft.com/office/powerpoint/2010/main" val="3650903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eriod"/>
            </a:pPr>
            <a:r>
              <a:rPr lang="en-US" dirty="0" smtClean="0"/>
              <a:t>Optimize individual choice and autonomy, relevance, value, authenticity, minimize threats</a:t>
            </a:r>
            <a:r>
              <a:rPr lang="en-US" baseline="0" dirty="0" smtClean="0"/>
              <a:t> and distractions</a:t>
            </a:r>
          </a:p>
          <a:p>
            <a:pPr marL="228600" indent="-228600">
              <a:buAutoNum type="alphaLcPeriod"/>
            </a:pPr>
            <a:r>
              <a:rPr lang="en-US" baseline="0" dirty="0" smtClean="0"/>
              <a:t>Vary demands and resources to optimize challenge, foster collaboration and community, increase mastery-oriented feedback</a:t>
            </a:r>
          </a:p>
          <a:p>
            <a:pPr marL="228600" indent="-228600">
              <a:buAutoNum type="alphaLcPeriod"/>
            </a:pPr>
            <a:r>
              <a:rPr lang="en-US" baseline="0" dirty="0" smtClean="0"/>
              <a:t>Promote expectations that optimize motivation, facilitate personal coping skills, develop self-assessment and reflection</a:t>
            </a:r>
            <a:endParaRPr lang="en-US" dirty="0" smtClean="0"/>
          </a:p>
          <a:p>
            <a:pPr marL="228600" indent="-228600">
              <a:buAutoNum type="alphaLcPeriod"/>
            </a:pPr>
            <a:endParaRPr lang="en-US" dirty="0" smtClean="0"/>
          </a:p>
          <a:p>
            <a:endParaRPr lang="en-US" dirty="0"/>
          </a:p>
        </p:txBody>
      </p:sp>
      <p:sp>
        <p:nvSpPr>
          <p:cNvPr id="4" name="Slide Number Placeholder 3"/>
          <p:cNvSpPr>
            <a:spLocks noGrp="1"/>
          </p:cNvSpPr>
          <p:nvPr>
            <p:ph type="sldNum" sz="quarter" idx="10"/>
          </p:nvPr>
        </p:nvSpPr>
        <p:spPr/>
        <p:txBody>
          <a:bodyPr/>
          <a:lstStyle/>
          <a:p>
            <a:fld id="{49EBB81A-3C96-41AE-9056-AA22D9A1141E}" type="slidenum">
              <a:rPr lang="en-US" smtClean="0"/>
              <a:t>14</a:t>
            </a:fld>
            <a:endParaRPr lang="en-US"/>
          </a:p>
        </p:txBody>
      </p:sp>
    </p:spTree>
    <p:extLst>
      <p:ext uri="{BB962C8B-B14F-4D97-AF65-F5344CB8AC3E}">
        <p14:creationId xmlns:p14="http://schemas.microsoft.com/office/powerpoint/2010/main" val="1190797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A41832-E277-47DC-9FC6-37CACC6CE105}" type="datetimeFigureOut">
              <a:rPr lang="en-US" smtClean="0"/>
              <a:t>11/4/2012</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0327632E-6D06-494E-8CB8-CBA2EA902BB7}" type="slidenum">
              <a:rPr lang="en-US" smtClean="0"/>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A41832-E277-47DC-9FC6-37CACC6CE105}" type="datetimeFigureOut">
              <a:rPr lang="en-US" smtClean="0"/>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7632E-6D06-494E-8CB8-CBA2EA902BB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A41832-E277-47DC-9FC6-37CACC6CE105}" type="datetimeFigureOut">
              <a:rPr lang="en-US" smtClean="0"/>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0327632E-6D06-494E-8CB8-CBA2EA902BB7}" type="slidenum">
              <a:rPr lang="en-US" smtClean="0"/>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A41832-E277-47DC-9FC6-37CACC6CE105}" type="datetimeFigureOut">
              <a:rPr lang="en-US" smtClean="0"/>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7632E-6D06-494E-8CB8-CBA2EA902BB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A41832-E277-47DC-9FC6-37CACC6CE105}" type="datetimeFigureOut">
              <a:rPr lang="en-US" smtClean="0"/>
              <a:t>11/4/2012</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0327632E-6D06-494E-8CB8-CBA2EA902BB7}" type="slidenum">
              <a:rPr lang="en-US" smtClean="0"/>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A41832-E277-47DC-9FC6-37CACC6CE105}" type="datetimeFigureOut">
              <a:rPr lang="en-US" smtClean="0"/>
              <a:t>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7632E-6D06-494E-8CB8-CBA2EA902BB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A41832-E277-47DC-9FC6-37CACC6CE105}" type="datetimeFigureOut">
              <a:rPr lang="en-US" smtClean="0"/>
              <a:t>11/4/2012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27632E-6D06-494E-8CB8-CBA2EA902BB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A41832-E277-47DC-9FC6-37CACC6CE105}" type="datetimeFigureOut">
              <a:rPr lang="en-US" smtClean="0"/>
              <a:t>11/4/2012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27632E-6D06-494E-8CB8-CBA2EA902BB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41832-E277-47DC-9FC6-37CACC6CE105}" type="datetimeFigureOut">
              <a:rPr lang="en-US" smtClean="0"/>
              <a:t>11/4/2012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27632E-6D06-494E-8CB8-CBA2EA902BB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A41832-E277-47DC-9FC6-37CACC6CE105}" type="datetimeFigureOut">
              <a:rPr lang="en-US" smtClean="0"/>
              <a:t>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7632E-6D06-494E-8CB8-CBA2EA902BB7}"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60A41832-E277-47DC-9FC6-37CACC6CE105}" type="datetimeFigureOut">
              <a:rPr lang="en-US" smtClean="0"/>
              <a:t>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7632E-6D06-494E-8CB8-CBA2EA902BB7}"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60A41832-E277-47DC-9FC6-37CACC6CE105}" type="datetimeFigureOut">
              <a:rPr lang="en-US" smtClean="0"/>
              <a:t>11/4/2012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327632E-6D06-494E-8CB8-CBA2EA902BB7}" type="slidenum">
              <a:rPr lang="en-US" smtClean="0"/>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bs.org/wgbh/misunderstoodminds/" TargetMode="External"/><Relationship Id="rId2" Type="http://schemas.openxmlformats.org/officeDocument/2006/relationships/hyperlink" Target="http://www.cast.org/research/udl" TargetMode="External"/><Relationship Id="rId1" Type="http://schemas.openxmlformats.org/officeDocument/2006/relationships/slideLayout" Target="../slideLayouts/slideLayout2.xml"/><Relationship Id="rId4" Type="http://schemas.openxmlformats.org/officeDocument/2006/relationships/hyperlink" Target="http://www.udlcenter.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438400"/>
            <a:ext cx="8686800" cy="2079625"/>
          </a:xfrm>
        </p:spPr>
        <p:txBody>
          <a:bodyPr/>
          <a:lstStyle/>
          <a:p>
            <a:r>
              <a:rPr lang="en-US" sz="6600" dirty="0" smtClean="0"/>
              <a:t>Applying Principles of UDL to Writing Instruction</a:t>
            </a:r>
            <a:endParaRPr lang="en-US" sz="6600" dirty="0"/>
          </a:p>
        </p:txBody>
      </p:sp>
      <p:sp>
        <p:nvSpPr>
          <p:cNvPr id="3" name="Subtitle 2"/>
          <p:cNvSpPr>
            <a:spLocks noGrp="1"/>
          </p:cNvSpPr>
          <p:nvPr>
            <p:ph type="subTitle" idx="1"/>
          </p:nvPr>
        </p:nvSpPr>
        <p:spPr/>
        <p:txBody>
          <a:bodyPr/>
          <a:lstStyle/>
          <a:p>
            <a:r>
              <a:rPr lang="en-US" dirty="0" smtClean="0"/>
              <a:t>Dr. Tracy Ann Morse, Director of Composition</a:t>
            </a:r>
            <a:endParaRPr lang="en-US" dirty="0"/>
          </a:p>
        </p:txBody>
      </p:sp>
    </p:spTree>
    <p:extLst>
      <p:ext uri="{BB962C8B-B14F-4D97-AF65-F5344CB8AC3E}">
        <p14:creationId xmlns:p14="http://schemas.microsoft.com/office/powerpoint/2010/main" val="701865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pic>
        <p:nvPicPr>
          <p:cNvPr id="4" name="Picture 3" descr="An old photograph of a train that has derailed"/>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752600"/>
            <a:ext cx="5486400" cy="4191000"/>
          </a:xfrm>
          <a:prstGeom prst="rect">
            <a:avLst/>
          </a:prstGeom>
          <a:noFill/>
          <a:ln>
            <a:noFill/>
          </a:ln>
        </p:spPr>
      </p:pic>
    </p:spTree>
    <p:extLst>
      <p:ext uri="{BB962C8B-B14F-4D97-AF65-F5344CB8AC3E}">
        <p14:creationId xmlns:p14="http://schemas.microsoft.com/office/powerpoint/2010/main" val="8981178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a:t>
            </a:r>
            <a:endParaRPr lang="en-US" dirty="0"/>
          </a:p>
        </p:txBody>
      </p:sp>
      <p:sp>
        <p:nvSpPr>
          <p:cNvPr id="3" name="Content Placeholder 2"/>
          <p:cNvSpPr>
            <a:spLocks noGrp="1"/>
          </p:cNvSpPr>
          <p:nvPr>
            <p:ph idx="1"/>
          </p:nvPr>
        </p:nvSpPr>
        <p:spPr>
          <a:xfrm>
            <a:off x="304800" y="1600200"/>
            <a:ext cx="8382000" cy="5029200"/>
          </a:xfrm>
        </p:spPr>
        <p:txBody>
          <a:bodyPr>
            <a:normAutofit lnSpcReduction="10000"/>
          </a:bodyPr>
          <a:lstStyle/>
          <a:p>
            <a:r>
              <a:rPr lang="en-US" dirty="0" smtClean="0"/>
              <a:t>How </a:t>
            </a:r>
            <a:r>
              <a:rPr lang="en-US" dirty="0"/>
              <a:t>did you do on this writing exercise? Didn’t you remember the rule from last year, to always type two “i’s” never just one? Does the passage above even resemble what you intended to write? </a:t>
            </a:r>
            <a:endParaRPr lang="en-US" dirty="0" smtClean="0"/>
          </a:p>
          <a:p>
            <a:r>
              <a:rPr lang="en-US" dirty="0" smtClean="0"/>
              <a:t>Maybe </a:t>
            </a:r>
            <a:r>
              <a:rPr lang="en-US" dirty="0"/>
              <a:t>you feel a little like so many students with writing disabilities when they say, “I know what I want to say, it just never comes out right when I put it on paper.” </a:t>
            </a:r>
            <a:endParaRPr lang="en-US" dirty="0"/>
          </a:p>
          <a:p>
            <a:r>
              <a:rPr lang="en-US" dirty="0" smtClean="0"/>
              <a:t>Even </a:t>
            </a:r>
            <a:r>
              <a:rPr lang="en-US" dirty="0"/>
              <a:t>if you managed to write a fairly clean draft, there’s a good chance you spent so much time worrying about our admittedly arbitrary rules that you couldn’t concentrate fully on writing a very interesting story or description. </a:t>
            </a:r>
            <a:endParaRPr lang="en-US" dirty="0" smtClean="0"/>
          </a:p>
          <a:p>
            <a:r>
              <a:rPr lang="en-US" dirty="0" smtClean="0"/>
              <a:t>What </a:t>
            </a:r>
            <a:r>
              <a:rPr lang="en-US" dirty="0"/>
              <a:t>if you always felt puzzled by grammatical rules? Do you think you could ever write up to your potential?</a:t>
            </a:r>
          </a:p>
          <a:p>
            <a:endParaRPr lang="en-US" dirty="0"/>
          </a:p>
        </p:txBody>
      </p:sp>
    </p:spTree>
    <p:extLst>
      <p:ext uri="{BB962C8B-B14F-4D97-AF65-F5344CB8AC3E}">
        <p14:creationId xmlns:p14="http://schemas.microsoft.com/office/powerpoint/2010/main" val="4031083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Principles of UDL</a:t>
            </a:r>
            <a:br>
              <a:rPr lang="en-US" dirty="0" smtClean="0"/>
            </a:br>
            <a:r>
              <a:rPr lang="en-US" sz="2700" dirty="0">
                <a:effectLst/>
              </a:rPr>
              <a:t>Source: National Center on Universal Design for Learning</a:t>
            </a:r>
            <a:endParaRPr lang="en-US" sz="6700" dirty="0"/>
          </a:p>
        </p:txBody>
      </p:sp>
      <p:sp>
        <p:nvSpPr>
          <p:cNvPr id="3" name="Content Placeholder 2"/>
          <p:cNvSpPr>
            <a:spLocks noGrp="1"/>
          </p:cNvSpPr>
          <p:nvPr>
            <p:ph idx="1"/>
          </p:nvPr>
        </p:nvSpPr>
        <p:spPr>
          <a:xfrm>
            <a:off x="381000" y="1524000"/>
            <a:ext cx="8458200" cy="4648200"/>
          </a:xfrm>
        </p:spPr>
        <p:txBody>
          <a:bodyPr>
            <a:normAutofit/>
          </a:bodyPr>
          <a:lstStyle/>
          <a:p>
            <a:r>
              <a:rPr lang="en-US" sz="3200" b="1" dirty="0"/>
              <a:t>Principle I. Provide Multiple Means of </a:t>
            </a:r>
            <a:r>
              <a:rPr lang="en-US" sz="3200" b="1" dirty="0" smtClean="0"/>
              <a:t>Representation</a:t>
            </a:r>
          </a:p>
          <a:p>
            <a:pPr lvl="1"/>
            <a:r>
              <a:rPr lang="en-US" sz="2800" dirty="0" smtClean="0"/>
              <a:t>Provide options for perception</a:t>
            </a:r>
          </a:p>
          <a:p>
            <a:pPr marL="457200" lvl="1" indent="0">
              <a:buNone/>
            </a:pPr>
            <a:endParaRPr lang="en-US" sz="2800" dirty="0" smtClean="0"/>
          </a:p>
          <a:p>
            <a:pPr lvl="1"/>
            <a:r>
              <a:rPr lang="en-US" sz="2800" dirty="0"/>
              <a:t>Provide options for language, mathematical expressions, and </a:t>
            </a:r>
            <a:r>
              <a:rPr lang="en-US" sz="2800" dirty="0" smtClean="0"/>
              <a:t>symbols</a:t>
            </a:r>
          </a:p>
          <a:p>
            <a:pPr marL="457200" lvl="1" indent="0">
              <a:buNone/>
            </a:pPr>
            <a:endParaRPr lang="en-US" sz="2800" dirty="0" smtClean="0"/>
          </a:p>
          <a:p>
            <a:pPr lvl="1"/>
            <a:r>
              <a:rPr lang="en-US" sz="2800" dirty="0"/>
              <a:t>Provide options for </a:t>
            </a:r>
            <a:r>
              <a:rPr lang="en-US" sz="2800" dirty="0" smtClean="0"/>
              <a:t>comprehension</a:t>
            </a:r>
            <a:endParaRPr lang="en-US" sz="2800" dirty="0"/>
          </a:p>
          <a:p>
            <a:pPr marL="0" indent="0">
              <a:buNone/>
            </a:pPr>
            <a:endParaRPr lang="en-US" dirty="0"/>
          </a:p>
        </p:txBody>
      </p:sp>
    </p:spTree>
    <p:extLst>
      <p:ext uri="{BB962C8B-B14F-4D97-AF65-F5344CB8AC3E}">
        <p14:creationId xmlns:p14="http://schemas.microsoft.com/office/powerpoint/2010/main" val="13983764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3 Principles of UDL</a:t>
            </a:r>
            <a:br>
              <a:rPr lang="en-US" dirty="0"/>
            </a:br>
            <a:r>
              <a:rPr lang="en-US" sz="2700" dirty="0">
                <a:effectLst/>
              </a:rPr>
              <a:t>Source: National Center on Universal Design for Learning</a:t>
            </a:r>
            <a:endParaRPr lang="en-US" sz="7300" dirty="0"/>
          </a:p>
        </p:txBody>
      </p:sp>
      <p:sp>
        <p:nvSpPr>
          <p:cNvPr id="3" name="Content Placeholder 2"/>
          <p:cNvSpPr>
            <a:spLocks noGrp="1"/>
          </p:cNvSpPr>
          <p:nvPr>
            <p:ph idx="1"/>
          </p:nvPr>
        </p:nvSpPr>
        <p:spPr>
          <a:xfrm>
            <a:off x="457200" y="1600200"/>
            <a:ext cx="8229600" cy="4876800"/>
          </a:xfrm>
        </p:spPr>
        <p:txBody>
          <a:bodyPr/>
          <a:lstStyle/>
          <a:p>
            <a:r>
              <a:rPr lang="en-US" sz="3200" b="1" dirty="0"/>
              <a:t>Principle II. Provide Multiple Means of Action and Expression</a:t>
            </a:r>
          </a:p>
          <a:p>
            <a:pPr lvl="1"/>
            <a:r>
              <a:rPr lang="en-US" sz="2800" dirty="0"/>
              <a:t>Provide options for physical </a:t>
            </a:r>
            <a:r>
              <a:rPr lang="en-US" sz="2800" dirty="0" smtClean="0"/>
              <a:t>action</a:t>
            </a:r>
          </a:p>
          <a:p>
            <a:pPr marL="457200" lvl="1" indent="0">
              <a:buNone/>
            </a:pPr>
            <a:endParaRPr lang="en-US" sz="2800" dirty="0"/>
          </a:p>
          <a:p>
            <a:pPr lvl="1"/>
            <a:r>
              <a:rPr lang="en-US" sz="2800" dirty="0"/>
              <a:t>Provide options for expression and </a:t>
            </a:r>
            <a:r>
              <a:rPr lang="en-US" sz="2800" dirty="0" smtClean="0"/>
              <a:t>communication</a:t>
            </a:r>
          </a:p>
          <a:p>
            <a:pPr marL="457200" lvl="1" indent="0">
              <a:buNone/>
            </a:pPr>
            <a:endParaRPr lang="en-US" sz="2800" dirty="0"/>
          </a:p>
          <a:p>
            <a:pPr lvl="1"/>
            <a:r>
              <a:rPr lang="en-US" sz="2800" dirty="0"/>
              <a:t>Provide options for executive functions</a:t>
            </a:r>
          </a:p>
          <a:p>
            <a:endParaRPr lang="en-US" dirty="0"/>
          </a:p>
        </p:txBody>
      </p:sp>
    </p:spTree>
    <p:extLst>
      <p:ext uri="{BB962C8B-B14F-4D97-AF65-F5344CB8AC3E}">
        <p14:creationId xmlns:p14="http://schemas.microsoft.com/office/powerpoint/2010/main" val="603236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3 Principles of UDL</a:t>
            </a:r>
            <a:br>
              <a:rPr lang="en-US" dirty="0"/>
            </a:br>
            <a:r>
              <a:rPr lang="en-US" sz="2700" dirty="0">
                <a:effectLst/>
              </a:rPr>
              <a:t>Source: National Center on Universal Design for Learning</a:t>
            </a:r>
            <a:endParaRPr lang="en-US" dirty="0"/>
          </a:p>
        </p:txBody>
      </p:sp>
      <p:sp>
        <p:nvSpPr>
          <p:cNvPr id="3" name="Content Placeholder 2"/>
          <p:cNvSpPr>
            <a:spLocks noGrp="1"/>
          </p:cNvSpPr>
          <p:nvPr>
            <p:ph idx="1"/>
          </p:nvPr>
        </p:nvSpPr>
        <p:spPr>
          <a:xfrm>
            <a:off x="457200" y="1600200"/>
            <a:ext cx="8229600" cy="4876800"/>
          </a:xfrm>
        </p:spPr>
        <p:txBody>
          <a:bodyPr/>
          <a:lstStyle/>
          <a:p>
            <a:r>
              <a:rPr lang="en-US" sz="3200" b="1" dirty="0"/>
              <a:t>Principle III. Provide Multiple Means of Engagement</a:t>
            </a:r>
          </a:p>
          <a:p>
            <a:pPr lvl="1"/>
            <a:r>
              <a:rPr lang="en-US" sz="2800" dirty="0"/>
              <a:t>Provide options for recruiting </a:t>
            </a:r>
            <a:r>
              <a:rPr lang="en-US" sz="2800" dirty="0" smtClean="0"/>
              <a:t>interest</a:t>
            </a:r>
          </a:p>
          <a:p>
            <a:pPr marL="457200" lvl="1" indent="0">
              <a:buNone/>
            </a:pPr>
            <a:endParaRPr lang="en-US" sz="2800" dirty="0"/>
          </a:p>
          <a:p>
            <a:pPr lvl="1"/>
            <a:r>
              <a:rPr lang="en-US" sz="2800" dirty="0"/>
              <a:t>Provide options for sustaining effort and </a:t>
            </a:r>
            <a:r>
              <a:rPr lang="en-US" sz="2800" dirty="0" smtClean="0"/>
              <a:t>persistence</a:t>
            </a:r>
          </a:p>
          <a:p>
            <a:pPr marL="457200" lvl="1" indent="0">
              <a:buNone/>
            </a:pPr>
            <a:endParaRPr lang="en-US" sz="2800" dirty="0"/>
          </a:p>
          <a:p>
            <a:pPr lvl="1"/>
            <a:r>
              <a:rPr lang="en-US" sz="2800" dirty="0"/>
              <a:t>Provide options for self-regulation</a:t>
            </a:r>
          </a:p>
          <a:p>
            <a:endParaRPr lang="en-US" dirty="0"/>
          </a:p>
        </p:txBody>
      </p:sp>
    </p:spTree>
    <p:extLst>
      <p:ext uri="{BB962C8B-B14F-4D97-AF65-F5344CB8AC3E}">
        <p14:creationId xmlns:p14="http://schemas.microsoft.com/office/powerpoint/2010/main" val="917650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304800" y="1600200"/>
            <a:ext cx="8686800" cy="4800600"/>
          </a:xfrm>
        </p:spPr>
        <p:txBody>
          <a:bodyPr>
            <a:normAutofit/>
          </a:bodyPr>
          <a:lstStyle/>
          <a:p>
            <a:r>
              <a:rPr lang="en-US" sz="2800" dirty="0" smtClean="0"/>
              <a:t>Sources</a:t>
            </a:r>
          </a:p>
          <a:p>
            <a:pPr lvl="1"/>
            <a:r>
              <a:rPr lang="en-US" sz="2800" dirty="0"/>
              <a:t>CAST—What is UDL? (</a:t>
            </a:r>
            <a:r>
              <a:rPr lang="en-US" sz="2800" u="sng" dirty="0">
                <a:hlinkClick r:id="rId2"/>
              </a:rPr>
              <a:t>http://www.cast.org/research/udl</a:t>
            </a:r>
            <a:r>
              <a:rPr lang="en-US" sz="2800" dirty="0" smtClean="0"/>
              <a:t>)</a:t>
            </a:r>
          </a:p>
          <a:p>
            <a:pPr marL="457200" lvl="1" indent="0">
              <a:buNone/>
            </a:pPr>
            <a:endParaRPr lang="en-US" sz="2800" dirty="0" smtClean="0"/>
          </a:p>
          <a:p>
            <a:pPr lvl="1"/>
            <a:r>
              <a:rPr lang="en-US" sz="2800" dirty="0"/>
              <a:t>“Misunderstood Minds</a:t>
            </a:r>
            <a:r>
              <a:rPr lang="en-US" sz="2800" dirty="0" smtClean="0"/>
              <a:t>”</a:t>
            </a:r>
          </a:p>
          <a:p>
            <a:pPr marL="457200" lvl="1" indent="0">
              <a:buNone/>
            </a:pPr>
            <a:r>
              <a:rPr lang="en-US" sz="2800" dirty="0"/>
              <a:t>	(</a:t>
            </a:r>
            <a:r>
              <a:rPr lang="en-US" sz="2800" dirty="0">
                <a:hlinkClick r:id="rId3"/>
              </a:rPr>
              <a:t>http://www.pbs.org/wgbh/misunderstoodminds</a:t>
            </a:r>
            <a:r>
              <a:rPr lang="en-US" sz="2800" dirty="0" smtClean="0">
                <a:hlinkClick r:id="rId3"/>
              </a:rPr>
              <a:t>/</a:t>
            </a:r>
            <a:r>
              <a:rPr lang="en-US" sz="2800" dirty="0" smtClean="0"/>
              <a:t>) </a:t>
            </a:r>
          </a:p>
          <a:p>
            <a:pPr marL="457200" lvl="1" indent="0">
              <a:buNone/>
            </a:pPr>
            <a:endParaRPr lang="en-US" sz="2800" dirty="0"/>
          </a:p>
          <a:p>
            <a:pPr lvl="1"/>
            <a:r>
              <a:rPr lang="en-US" sz="2800" dirty="0" smtClean="0"/>
              <a:t>National </a:t>
            </a:r>
            <a:r>
              <a:rPr lang="en-US" sz="2800" dirty="0"/>
              <a:t>Center on Universal Design for </a:t>
            </a:r>
            <a:r>
              <a:rPr lang="en-US" sz="2800" dirty="0" smtClean="0"/>
              <a:t>Learning</a:t>
            </a:r>
          </a:p>
          <a:p>
            <a:pPr marL="457200" lvl="1" indent="0">
              <a:buNone/>
            </a:pPr>
            <a:r>
              <a:rPr lang="en-US" sz="2800" dirty="0" smtClean="0"/>
              <a:t>	(</a:t>
            </a:r>
            <a:r>
              <a:rPr lang="en-US" sz="2800" dirty="0">
                <a:hlinkClick r:id="rId4"/>
              </a:rPr>
              <a:t>http://www.udlcenter.org</a:t>
            </a:r>
            <a:r>
              <a:rPr lang="en-US" sz="2800" dirty="0" smtClean="0">
                <a:hlinkClick r:id="rId4"/>
              </a:rPr>
              <a:t>/</a:t>
            </a:r>
            <a:r>
              <a:rPr lang="en-US" sz="2800" dirty="0" smtClean="0"/>
              <a:t>) </a:t>
            </a:r>
            <a:endParaRPr lang="en-US" sz="2800" dirty="0"/>
          </a:p>
        </p:txBody>
      </p:sp>
    </p:spTree>
    <p:extLst>
      <p:ext uri="{BB962C8B-B14F-4D97-AF65-F5344CB8AC3E}">
        <p14:creationId xmlns:p14="http://schemas.microsoft.com/office/powerpoint/2010/main" val="3787975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UDL?</a:t>
            </a:r>
            <a:endParaRPr lang="en-US" dirty="0"/>
          </a:p>
        </p:txBody>
      </p:sp>
      <p:sp>
        <p:nvSpPr>
          <p:cNvPr id="3" name="Content Placeholder 2"/>
          <p:cNvSpPr>
            <a:spLocks noGrp="1"/>
          </p:cNvSpPr>
          <p:nvPr>
            <p:ph idx="1"/>
          </p:nvPr>
        </p:nvSpPr>
        <p:spPr/>
        <p:txBody>
          <a:bodyPr/>
          <a:lstStyle/>
          <a:p>
            <a:r>
              <a:rPr lang="en-US" b="1" dirty="0"/>
              <a:t>Universal Design for Learning </a:t>
            </a:r>
            <a:r>
              <a:rPr lang="en-US" dirty="0"/>
              <a:t>is a set of principles for curriculum development that </a:t>
            </a:r>
            <a:r>
              <a:rPr lang="en-US" dirty="0" smtClean="0"/>
              <a:t>gives </a:t>
            </a:r>
            <a:r>
              <a:rPr lang="en-US" dirty="0"/>
              <a:t>all individuals equal opportunities to learn. </a:t>
            </a:r>
            <a:endParaRPr lang="en-US" dirty="0" smtClean="0"/>
          </a:p>
          <a:p>
            <a:pPr marL="0" indent="0">
              <a:buNone/>
            </a:pPr>
            <a:endParaRPr lang="en-US" dirty="0" smtClean="0"/>
          </a:p>
          <a:p>
            <a:r>
              <a:rPr lang="en-US" dirty="0" smtClean="0"/>
              <a:t>UDL </a:t>
            </a:r>
            <a:r>
              <a:rPr lang="en-US" dirty="0"/>
              <a:t>provides a blueprint for creating instructional goals, methods, materials, and assessments that work for </a:t>
            </a:r>
            <a:r>
              <a:rPr lang="en-US" dirty="0" smtClean="0"/>
              <a:t>everyone.</a:t>
            </a:r>
          </a:p>
          <a:p>
            <a:pPr marL="0" indent="0">
              <a:buNone/>
            </a:pPr>
            <a:endParaRPr lang="en-US" dirty="0" smtClean="0"/>
          </a:p>
          <a:p>
            <a:r>
              <a:rPr lang="en-US" dirty="0" smtClean="0"/>
              <a:t>UDL is not </a:t>
            </a:r>
            <a:r>
              <a:rPr lang="en-US" dirty="0"/>
              <a:t>a single, one-size-fits-all solution but rather flexible approaches that can be customized and adjusted for individual needs.</a:t>
            </a:r>
          </a:p>
          <a:p>
            <a:endParaRPr lang="en-US" dirty="0"/>
          </a:p>
        </p:txBody>
      </p:sp>
    </p:spTree>
    <p:extLst>
      <p:ext uri="{BB962C8B-B14F-4D97-AF65-F5344CB8AC3E}">
        <p14:creationId xmlns:p14="http://schemas.microsoft.com/office/powerpoint/2010/main" val="31701672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Why is UDL necessary?</a:t>
            </a:r>
            <a:endParaRPr lang="en-US" dirty="0"/>
          </a:p>
        </p:txBody>
      </p:sp>
      <p:sp>
        <p:nvSpPr>
          <p:cNvPr id="3" name="Content Placeholder 2"/>
          <p:cNvSpPr>
            <a:spLocks noGrp="1"/>
          </p:cNvSpPr>
          <p:nvPr>
            <p:ph idx="1"/>
          </p:nvPr>
        </p:nvSpPr>
        <p:spPr/>
        <p:txBody>
          <a:bodyPr/>
          <a:lstStyle/>
          <a:p>
            <a:r>
              <a:rPr lang="en-US" dirty="0"/>
              <a:t>Individuals bring a huge variety of skills, needs, and interests to learning. </a:t>
            </a:r>
            <a:endParaRPr lang="en-US" dirty="0" smtClean="0"/>
          </a:p>
          <a:p>
            <a:endParaRPr lang="en-US" dirty="0"/>
          </a:p>
          <a:p>
            <a:r>
              <a:rPr lang="en-US" dirty="0" smtClean="0"/>
              <a:t>Neuroscience </a:t>
            </a:r>
            <a:r>
              <a:rPr lang="en-US" dirty="0"/>
              <a:t>reveals that these differences are as varied and unique as our DNA or fingerprints. </a:t>
            </a:r>
            <a:endParaRPr lang="en-US" dirty="0" smtClean="0"/>
          </a:p>
          <a:p>
            <a:endParaRPr lang="en-US" dirty="0"/>
          </a:p>
          <a:p>
            <a:r>
              <a:rPr lang="en-US" dirty="0" smtClean="0"/>
              <a:t>Three </a:t>
            </a:r>
            <a:r>
              <a:rPr lang="en-US" dirty="0"/>
              <a:t>primary brain networks come into </a:t>
            </a:r>
            <a:r>
              <a:rPr lang="en-US" dirty="0" smtClean="0"/>
              <a:t>play:</a:t>
            </a:r>
            <a:endParaRPr lang="en-US" dirty="0"/>
          </a:p>
        </p:txBody>
      </p:sp>
    </p:spTree>
    <p:extLst>
      <p:ext uri="{BB962C8B-B14F-4D97-AF65-F5344CB8AC3E}">
        <p14:creationId xmlns:p14="http://schemas.microsoft.com/office/powerpoint/2010/main" val="3788329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rPr>
              <a:t>Universal Design for </a:t>
            </a:r>
            <a:r>
              <a:rPr lang="en-US" dirty="0" smtClean="0">
                <a:effectLst/>
              </a:rPr>
              <a:t>Learning</a:t>
            </a:r>
            <a:br>
              <a:rPr lang="en-US" dirty="0" smtClean="0">
                <a:effectLst/>
              </a:rPr>
            </a:br>
            <a:r>
              <a:rPr lang="en-US" sz="2000" b="1" dirty="0">
                <a:solidFill>
                  <a:schemeClr val="bg1"/>
                </a:solidFill>
                <a:effectLst>
                  <a:outerShdw blurRad="38100" dist="38100" dir="2700000" algn="tl">
                    <a:srgbClr val="000000">
                      <a:alpha val="43137"/>
                    </a:srgbClr>
                  </a:outerShdw>
                </a:effectLst>
              </a:rPr>
              <a:t>Source:</a:t>
            </a:r>
            <a:r>
              <a:rPr lang="en-US" sz="2000" dirty="0">
                <a:solidFill>
                  <a:schemeClr val="bg1"/>
                </a:solidFill>
                <a:effectLst>
                  <a:outerShdw blurRad="38100" dist="38100" dir="2700000" algn="tl">
                    <a:srgbClr val="000000">
                      <a:alpha val="43137"/>
                    </a:srgbClr>
                  </a:outerShdw>
                </a:effectLst>
              </a:rPr>
              <a:t> CAST—What is UDL</a:t>
            </a:r>
            <a:r>
              <a:rPr lang="en-US" sz="2000" dirty="0" smtClean="0">
                <a:solidFill>
                  <a:schemeClr val="bg1"/>
                </a:solidFill>
                <a:effectLst>
                  <a:outerShdw blurRad="38100" dist="38100" dir="2700000" algn="tl">
                    <a:srgbClr val="000000">
                      <a:alpha val="43137"/>
                    </a:srgbClr>
                  </a:outerShdw>
                </a:effectLst>
              </a:rPr>
              <a:t>?</a:t>
            </a:r>
            <a:r>
              <a:rPr lang="en-US" sz="2000" dirty="0">
                <a:solidFill>
                  <a:schemeClr val="bg1"/>
                </a:solidFill>
                <a:effectLst>
                  <a:outerShdw blurRad="38100" dist="38100" dir="2700000" algn="tl">
                    <a:srgbClr val="000000">
                      <a:alpha val="43137"/>
                    </a:srgbClr>
                  </a:outerShdw>
                </a:effectLst>
              </a:rPr>
              <a:t/>
            </a:r>
            <a:br>
              <a:rPr lang="en-US" sz="2000" dirty="0">
                <a:solidFill>
                  <a:schemeClr val="bg1"/>
                </a:solidFill>
                <a:effectLst>
                  <a:outerShdw blurRad="38100" dist="38100" dir="2700000" algn="tl">
                    <a:srgbClr val="000000">
                      <a:alpha val="43137"/>
                    </a:srgbClr>
                  </a:outerShdw>
                </a:effectLst>
              </a:rPr>
            </a:br>
            <a:endParaRPr lang="en-US" sz="2000" dirty="0">
              <a:solidFill>
                <a:schemeClr val="bg1"/>
              </a:solidFill>
              <a:effectLst>
                <a:outerShdw blurRad="38100" dist="38100" dir="2700000" algn="tl">
                  <a:srgbClr val="000000">
                    <a:alpha val="43137"/>
                  </a:srgbClr>
                </a:outerShdw>
              </a:effectLst>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6418" y="1596677"/>
            <a:ext cx="8527046" cy="5233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4441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Exercise</a:t>
            </a:r>
            <a:endParaRPr lang="en-US" dirty="0"/>
          </a:p>
        </p:txBody>
      </p:sp>
      <p:sp>
        <p:nvSpPr>
          <p:cNvPr id="3" name="Content Placeholder 2"/>
          <p:cNvSpPr>
            <a:spLocks noGrp="1"/>
          </p:cNvSpPr>
          <p:nvPr>
            <p:ph idx="1"/>
          </p:nvPr>
        </p:nvSpPr>
        <p:spPr/>
        <p:txBody>
          <a:bodyPr/>
          <a:lstStyle/>
          <a:p>
            <a:r>
              <a:rPr lang="en-US" dirty="0"/>
              <a:t>Reading requires the ability to map the phonemes we hear to letters on a page, and vice versa. But what happens when this basic skill, called decoding, doesn’t come automatically? Imagine struggling to sound out every word because you can’t distinguish among phonemes. </a:t>
            </a:r>
          </a:p>
          <a:p>
            <a:pPr marL="0" indent="0">
              <a:buNone/>
            </a:pPr>
            <a:endParaRPr lang="en-US" sz="1200" dirty="0" smtClean="0"/>
          </a:p>
          <a:p>
            <a:r>
              <a:rPr lang="en-US" dirty="0" smtClean="0"/>
              <a:t>Phoneme </a:t>
            </a:r>
            <a:r>
              <a:rPr lang="en-US" dirty="0"/>
              <a:t>translation key:</a:t>
            </a:r>
          </a:p>
          <a:p>
            <a:pPr marL="0" indent="0">
              <a:buNone/>
            </a:pPr>
            <a:r>
              <a:rPr lang="en-US" dirty="0" smtClean="0"/>
              <a:t>	</a:t>
            </a: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3284983393"/>
              </p:ext>
            </p:extLst>
          </p:nvPr>
        </p:nvGraphicFramePr>
        <p:xfrm>
          <a:off x="1828800" y="4267200"/>
          <a:ext cx="5029200" cy="2520956"/>
        </p:xfrm>
        <a:graphic>
          <a:graphicData uri="http://schemas.openxmlformats.org/presentationml/2006/ole">
            <mc:AlternateContent xmlns:mc="http://schemas.openxmlformats.org/markup-compatibility/2006">
              <mc:Choice xmlns:v="urn:schemas-microsoft-com:vml" Requires="v">
                <p:oleObj spid="_x0000_s3093" name="Document" r:id="rId3" imgW="6013402" imgH="3015338" progId="Word.Document.12">
                  <p:embed/>
                </p:oleObj>
              </mc:Choice>
              <mc:Fallback>
                <p:oleObj name="Document" r:id="rId3" imgW="6013402" imgH="3015338" progId="Word.Document.12">
                  <p:embed/>
                  <p:pic>
                    <p:nvPicPr>
                      <p:cNvPr id="0" name=""/>
                      <p:cNvPicPr/>
                      <p:nvPr/>
                    </p:nvPicPr>
                    <p:blipFill>
                      <a:blip r:embed="rId4"/>
                      <a:stretch>
                        <a:fillRect/>
                      </a:stretch>
                    </p:blipFill>
                    <p:spPr>
                      <a:xfrm>
                        <a:off x="1828800" y="4267200"/>
                        <a:ext cx="5029200" cy="2520956"/>
                      </a:xfrm>
                      <a:prstGeom prst="rect">
                        <a:avLst/>
                      </a:prstGeom>
                    </p:spPr>
                  </p:pic>
                </p:oleObj>
              </mc:Fallback>
            </mc:AlternateContent>
          </a:graphicData>
        </a:graphic>
      </p:graphicFrame>
    </p:spTree>
    <p:extLst>
      <p:ext uri="{BB962C8B-B14F-4D97-AF65-F5344CB8AC3E}">
        <p14:creationId xmlns:p14="http://schemas.microsoft.com/office/powerpoint/2010/main" val="4276583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11664"/>
          </a:xfrm>
        </p:spPr>
        <p:txBody>
          <a:bodyPr/>
          <a:lstStyle/>
          <a:p>
            <a:r>
              <a:rPr lang="en-US" dirty="0" smtClean="0"/>
              <a:t>Reading with a Disability</a:t>
            </a:r>
            <a:endParaRPr lang="en-US" dirty="0"/>
          </a:p>
        </p:txBody>
      </p:sp>
      <p:sp>
        <p:nvSpPr>
          <p:cNvPr id="4" name="Rectangle 3"/>
          <p:cNvSpPr/>
          <p:nvPr/>
        </p:nvSpPr>
        <p:spPr>
          <a:xfrm>
            <a:off x="152400" y="1447800"/>
            <a:ext cx="8839200" cy="5632311"/>
          </a:xfrm>
          <a:prstGeom prst="rect">
            <a:avLst/>
          </a:prstGeom>
        </p:spPr>
        <p:txBody>
          <a:bodyPr wrap="square">
            <a:spAutoFit/>
          </a:bodyPr>
          <a:lstStyle/>
          <a:p>
            <a:r>
              <a:rPr lang="en-US" sz="2400" dirty="0">
                <a:solidFill>
                  <a:schemeClr val="tx1">
                    <a:lumMod val="65000"/>
                    <a:lumOff val="35000"/>
                  </a:schemeClr>
                </a:solidFill>
              </a:rPr>
              <a:t>Passage</a:t>
            </a:r>
            <a:r>
              <a:rPr lang="en-US" sz="2400" b="1" dirty="0">
                <a:solidFill>
                  <a:schemeClr val="tx1">
                    <a:lumMod val="65000"/>
                    <a:lumOff val="35000"/>
                  </a:schemeClr>
                </a:solidFill>
              </a:rPr>
              <a:t>:</a:t>
            </a:r>
            <a:r>
              <a:rPr lang="en-US" sz="2400" dirty="0">
                <a:solidFill>
                  <a:schemeClr val="tx1">
                    <a:lumMod val="65000"/>
                    <a:lumOff val="35000"/>
                  </a:schemeClr>
                </a:solidFill>
              </a:rPr>
              <a:t/>
            </a:r>
            <a:br>
              <a:rPr lang="en-US" sz="2400" dirty="0">
                <a:solidFill>
                  <a:schemeClr val="tx1">
                    <a:lumMod val="65000"/>
                    <a:lumOff val="35000"/>
                  </a:schemeClr>
                </a:solidFill>
              </a:rPr>
            </a:br>
            <a:r>
              <a:rPr lang="en-US" sz="2400" dirty="0">
                <a:solidFill>
                  <a:schemeClr val="tx1">
                    <a:lumMod val="65000"/>
                    <a:lumOff val="35000"/>
                  </a:schemeClr>
                </a:solidFill>
              </a:rPr>
              <a:t>We </a:t>
            </a:r>
            <a:r>
              <a:rPr lang="en-US" sz="2400" dirty="0" err="1">
                <a:solidFill>
                  <a:schemeClr val="tx1">
                    <a:lumMod val="65000"/>
                    <a:lumOff val="35000"/>
                  </a:schemeClr>
                </a:solidFill>
              </a:rPr>
              <a:t>pegin</a:t>
            </a:r>
            <a:r>
              <a:rPr lang="en-US" sz="2400" dirty="0">
                <a:solidFill>
                  <a:schemeClr val="tx1">
                    <a:lumMod val="65000"/>
                    <a:lumOff val="35000"/>
                  </a:schemeClr>
                </a:solidFill>
              </a:rPr>
              <a:t> our </a:t>
            </a:r>
            <a:r>
              <a:rPr lang="en-US" sz="2400" dirty="0" err="1">
                <a:solidFill>
                  <a:schemeClr val="tx1">
                    <a:lumMod val="65000"/>
                    <a:lumOff val="35000"/>
                  </a:schemeClr>
                </a:solidFill>
              </a:rPr>
              <a:t>qrib</a:t>
            </a:r>
            <a:r>
              <a:rPr lang="en-US" sz="2400" dirty="0">
                <a:solidFill>
                  <a:schemeClr val="tx1">
                    <a:lumMod val="65000"/>
                    <a:lumOff val="35000"/>
                  </a:schemeClr>
                </a:solidFill>
              </a:rPr>
              <a:t> </a:t>
            </a:r>
            <a:r>
              <a:rPr lang="en-US" sz="2400" dirty="0" err="1">
                <a:solidFill>
                  <a:schemeClr val="tx1">
                    <a:lumMod val="65000"/>
                    <a:lumOff val="35000"/>
                  </a:schemeClr>
                </a:solidFill>
              </a:rPr>
              <a:t>eq</a:t>
            </a:r>
            <a:r>
              <a:rPr lang="en-US" sz="2400" dirty="0">
                <a:solidFill>
                  <a:schemeClr val="tx1">
                    <a:lumMod val="65000"/>
                    <a:lumOff val="35000"/>
                  </a:schemeClr>
                </a:solidFill>
              </a:rPr>
              <a:t> a </a:t>
            </a:r>
            <a:r>
              <a:rPr lang="en-US" sz="2400" dirty="0" err="1">
                <a:solidFill>
                  <a:schemeClr val="tx1">
                    <a:lumMod val="65000"/>
                    <a:lumOff val="35000"/>
                  </a:schemeClr>
                </a:solidFill>
              </a:rPr>
              <a:t>faziliar</a:t>
            </a:r>
            <a:r>
              <a:rPr lang="en-US" sz="2400" dirty="0">
                <a:solidFill>
                  <a:schemeClr val="tx1">
                    <a:lumMod val="65000"/>
                    <a:lumOff val="35000"/>
                  </a:schemeClr>
                </a:solidFill>
              </a:rPr>
              <a:t> </a:t>
            </a:r>
            <a:r>
              <a:rPr lang="en-US" sz="2400" dirty="0" err="1">
                <a:solidFill>
                  <a:schemeClr val="tx1">
                    <a:lumMod val="65000"/>
                    <a:lumOff val="35000"/>
                  </a:schemeClr>
                </a:solidFill>
              </a:rPr>
              <a:t>blace</a:t>
            </a:r>
            <a:r>
              <a:rPr lang="en-US" sz="2400" dirty="0">
                <a:solidFill>
                  <a:schemeClr val="tx1">
                    <a:lumMod val="65000"/>
                    <a:lumOff val="35000"/>
                  </a:schemeClr>
                </a:solidFill>
              </a:rPr>
              <a:t>, a </a:t>
            </a:r>
            <a:r>
              <a:rPr lang="en-US" sz="2400" dirty="0" err="1">
                <a:solidFill>
                  <a:schemeClr val="tx1">
                    <a:lumMod val="65000"/>
                    <a:lumOff val="35000"/>
                  </a:schemeClr>
                </a:solidFill>
              </a:rPr>
              <a:t>poqy</a:t>
            </a:r>
            <a:r>
              <a:rPr lang="en-US" sz="2400" dirty="0">
                <a:solidFill>
                  <a:schemeClr val="tx1">
                    <a:lumMod val="65000"/>
                    <a:lumOff val="35000"/>
                  </a:schemeClr>
                </a:solidFill>
              </a:rPr>
              <a:t> like yours </a:t>
            </a:r>
            <a:r>
              <a:rPr lang="en-US" sz="2400" dirty="0" err="1">
                <a:solidFill>
                  <a:schemeClr val="tx1">
                    <a:lumMod val="65000"/>
                    <a:lumOff val="35000"/>
                  </a:schemeClr>
                </a:solidFill>
              </a:rPr>
              <a:t>enq</a:t>
            </a:r>
            <a:r>
              <a:rPr lang="en-US" sz="2400" dirty="0">
                <a:solidFill>
                  <a:schemeClr val="tx1">
                    <a:lumMod val="65000"/>
                    <a:lumOff val="35000"/>
                  </a:schemeClr>
                </a:solidFill>
              </a:rPr>
              <a:t> </a:t>
            </a:r>
            <a:r>
              <a:rPr lang="en-US" sz="2400" dirty="0" err="1">
                <a:solidFill>
                  <a:schemeClr val="tx1">
                    <a:lumMod val="65000"/>
                    <a:lumOff val="35000"/>
                  </a:schemeClr>
                </a:solidFill>
              </a:rPr>
              <a:t>zine</a:t>
            </a:r>
            <a:r>
              <a:rPr lang="en-US" sz="2400" dirty="0">
                <a:solidFill>
                  <a:schemeClr val="tx1">
                    <a:lumMod val="65000"/>
                    <a:lumOff val="35000"/>
                  </a:schemeClr>
                </a:solidFill>
              </a:rPr>
              <a:t>.</a:t>
            </a:r>
          </a:p>
          <a:p>
            <a:r>
              <a:rPr lang="en-US" sz="2400" dirty="0" err="1">
                <a:solidFill>
                  <a:schemeClr val="tx1">
                    <a:lumMod val="65000"/>
                    <a:lumOff val="35000"/>
                  </a:schemeClr>
                </a:solidFill>
              </a:rPr>
              <a:t>Iq</a:t>
            </a:r>
            <a:r>
              <a:rPr lang="en-US" sz="2400" dirty="0">
                <a:solidFill>
                  <a:schemeClr val="tx1">
                    <a:lumMod val="65000"/>
                    <a:lumOff val="35000"/>
                  </a:schemeClr>
                </a:solidFill>
              </a:rPr>
              <a:t> </a:t>
            </a:r>
            <a:r>
              <a:rPr lang="en-US" sz="2400" dirty="0" err="1">
                <a:solidFill>
                  <a:schemeClr val="tx1">
                    <a:lumMod val="65000"/>
                    <a:lumOff val="35000"/>
                  </a:schemeClr>
                </a:solidFill>
              </a:rPr>
              <a:t>conqains</a:t>
            </a:r>
            <a:r>
              <a:rPr lang="en-US" sz="2400" dirty="0">
                <a:solidFill>
                  <a:schemeClr val="tx1">
                    <a:lumMod val="65000"/>
                    <a:lumOff val="35000"/>
                  </a:schemeClr>
                </a:solidFill>
              </a:rPr>
              <a:t> a </a:t>
            </a:r>
            <a:r>
              <a:rPr lang="en-US" sz="2400" dirty="0" err="1">
                <a:solidFill>
                  <a:schemeClr val="tx1">
                    <a:lumMod val="65000"/>
                    <a:lumOff val="35000"/>
                  </a:schemeClr>
                </a:solidFill>
              </a:rPr>
              <a:t>hunqraq</a:t>
            </a:r>
            <a:r>
              <a:rPr lang="en-US" sz="2400" dirty="0">
                <a:solidFill>
                  <a:schemeClr val="tx1">
                    <a:lumMod val="65000"/>
                    <a:lumOff val="35000"/>
                  </a:schemeClr>
                </a:solidFill>
              </a:rPr>
              <a:t> </a:t>
            </a:r>
            <a:r>
              <a:rPr lang="en-US" sz="2400" dirty="0" err="1">
                <a:solidFill>
                  <a:schemeClr val="tx1">
                    <a:lumMod val="65000"/>
                    <a:lumOff val="35000"/>
                  </a:schemeClr>
                </a:solidFill>
              </a:rPr>
              <a:t>qrillion</a:t>
            </a:r>
            <a:r>
              <a:rPr lang="en-US" sz="2400" dirty="0">
                <a:solidFill>
                  <a:schemeClr val="tx1">
                    <a:lumMod val="65000"/>
                    <a:lumOff val="35000"/>
                  </a:schemeClr>
                </a:solidFill>
              </a:rPr>
              <a:t> calls </a:t>
            </a:r>
            <a:r>
              <a:rPr lang="en-US" sz="2400" dirty="0" err="1">
                <a:solidFill>
                  <a:schemeClr val="tx1">
                    <a:lumMod val="65000"/>
                    <a:lumOff val="35000"/>
                  </a:schemeClr>
                </a:solidFill>
              </a:rPr>
              <a:t>qheq</a:t>
            </a:r>
            <a:r>
              <a:rPr lang="en-US" sz="2400" dirty="0">
                <a:solidFill>
                  <a:schemeClr val="tx1">
                    <a:lumMod val="65000"/>
                    <a:lumOff val="35000"/>
                  </a:schemeClr>
                </a:solidFill>
              </a:rPr>
              <a:t> work </a:t>
            </a:r>
            <a:r>
              <a:rPr lang="en-US" sz="2400" dirty="0" err="1">
                <a:solidFill>
                  <a:schemeClr val="tx1">
                    <a:lumMod val="65000"/>
                    <a:lumOff val="35000"/>
                  </a:schemeClr>
                </a:solidFill>
              </a:rPr>
              <a:t>qogaqhys</a:t>
            </a:r>
            <a:r>
              <a:rPr lang="en-US" sz="2400" dirty="0">
                <a:solidFill>
                  <a:schemeClr val="tx1">
                    <a:lumMod val="65000"/>
                    <a:lumOff val="35000"/>
                  </a:schemeClr>
                </a:solidFill>
              </a:rPr>
              <a:t> </a:t>
            </a:r>
            <a:r>
              <a:rPr lang="en-US" sz="2400" dirty="0" err="1">
                <a:solidFill>
                  <a:schemeClr val="tx1">
                    <a:lumMod val="65000"/>
                    <a:lumOff val="35000"/>
                  </a:schemeClr>
                </a:solidFill>
              </a:rPr>
              <a:t>py</a:t>
            </a:r>
            <a:r>
              <a:rPr lang="en-US" sz="2400" dirty="0">
                <a:solidFill>
                  <a:schemeClr val="tx1">
                    <a:lumMod val="65000"/>
                    <a:lumOff val="35000"/>
                  </a:schemeClr>
                </a:solidFill>
              </a:rPr>
              <a:t> </a:t>
            </a:r>
            <a:r>
              <a:rPr lang="en-US" sz="2400" dirty="0" err="1">
                <a:solidFill>
                  <a:schemeClr val="tx1">
                    <a:lumMod val="65000"/>
                    <a:lumOff val="35000"/>
                  </a:schemeClr>
                </a:solidFill>
              </a:rPr>
              <a:t>qasign</a:t>
            </a:r>
            <a:r>
              <a:rPr lang="en-US" sz="2400" dirty="0">
                <a:solidFill>
                  <a:schemeClr val="tx1">
                    <a:lumMod val="65000"/>
                    <a:lumOff val="35000"/>
                  </a:schemeClr>
                </a:solidFill>
              </a:rPr>
              <a:t>.</a:t>
            </a:r>
          </a:p>
          <a:p>
            <a:r>
              <a:rPr lang="en-US" sz="2400" dirty="0" err="1">
                <a:solidFill>
                  <a:schemeClr val="tx1">
                    <a:lumMod val="65000"/>
                    <a:lumOff val="35000"/>
                  </a:schemeClr>
                </a:solidFill>
              </a:rPr>
              <a:t>Enq</a:t>
            </a:r>
            <a:r>
              <a:rPr lang="en-US" sz="2400" dirty="0">
                <a:solidFill>
                  <a:schemeClr val="tx1">
                    <a:lumMod val="65000"/>
                    <a:lumOff val="35000"/>
                  </a:schemeClr>
                </a:solidFill>
              </a:rPr>
              <a:t> </a:t>
            </a:r>
            <a:r>
              <a:rPr lang="en-US" sz="2400" dirty="0" err="1">
                <a:solidFill>
                  <a:schemeClr val="tx1">
                    <a:lumMod val="65000"/>
                    <a:lumOff val="35000"/>
                  </a:schemeClr>
                </a:solidFill>
              </a:rPr>
              <a:t>wiqhin</a:t>
            </a:r>
            <a:r>
              <a:rPr lang="en-US" sz="2400" dirty="0">
                <a:solidFill>
                  <a:schemeClr val="tx1">
                    <a:lumMod val="65000"/>
                    <a:lumOff val="35000"/>
                  </a:schemeClr>
                </a:solidFill>
              </a:rPr>
              <a:t> each one of </a:t>
            </a:r>
            <a:r>
              <a:rPr lang="en-US" sz="2400" dirty="0" err="1">
                <a:solidFill>
                  <a:schemeClr val="tx1">
                    <a:lumMod val="65000"/>
                    <a:lumOff val="35000"/>
                  </a:schemeClr>
                </a:solidFill>
              </a:rPr>
              <a:t>qhese</a:t>
            </a:r>
            <a:r>
              <a:rPr lang="en-US" sz="2400" dirty="0">
                <a:solidFill>
                  <a:schemeClr val="tx1">
                    <a:lumMod val="65000"/>
                    <a:lumOff val="35000"/>
                  </a:schemeClr>
                </a:solidFill>
              </a:rPr>
              <a:t> zany calls, each one </a:t>
            </a:r>
            <a:r>
              <a:rPr lang="en-US" sz="2400" dirty="0" err="1">
                <a:solidFill>
                  <a:schemeClr val="tx1">
                    <a:lumMod val="65000"/>
                    <a:lumOff val="35000"/>
                  </a:schemeClr>
                </a:solidFill>
              </a:rPr>
              <a:t>qheq</a:t>
            </a:r>
            <a:r>
              <a:rPr lang="en-US" sz="2400" dirty="0">
                <a:solidFill>
                  <a:schemeClr val="tx1">
                    <a:lumMod val="65000"/>
                    <a:lumOff val="35000"/>
                  </a:schemeClr>
                </a:solidFill>
              </a:rPr>
              <a:t> </a:t>
            </a:r>
            <a:r>
              <a:rPr lang="en-US" sz="2400" dirty="0" err="1">
                <a:solidFill>
                  <a:schemeClr val="tx1">
                    <a:lumMod val="65000"/>
                    <a:lumOff val="35000"/>
                  </a:schemeClr>
                </a:solidFill>
              </a:rPr>
              <a:t>hes</a:t>
            </a:r>
            <a:r>
              <a:rPr lang="en-US" sz="2400" dirty="0">
                <a:solidFill>
                  <a:schemeClr val="tx1">
                    <a:lumMod val="65000"/>
                    <a:lumOff val="35000"/>
                  </a:schemeClr>
                </a:solidFill>
              </a:rPr>
              <a:t> QNA, </a:t>
            </a:r>
          </a:p>
          <a:p>
            <a:r>
              <a:rPr lang="en-US" sz="2400" dirty="0" err="1">
                <a:solidFill>
                  <a:schemeClr val="tx1">
                    <a:lumMod val="65000"/>
                    <a:lumOff val="35000"/>
                  </a:schemeClr>
                </a:solidFill>
              </a:rPr>
              <a:t>qhe</a:t>
            </a:r>
            <a:r>
              <a:rPr lang="en-US" sz="2400" dirty="0">
                <a:solidFill>
                  <a:schemeClr val="tx1">
                    <a:lumMod val="65000"/>
                    <a:lumOff val="35000"/>
                  </a:schemeClr>
                </a:solidFill>
              </a:rPr>
              <a:t> QNA </a:t>
            </a:r>
            <a:r>
              <a:rPr lang="en-US" sz="2400" dirty="0" err="1">
                <a:solidFill>
                  <a:schemeClr val="tx1">
                    <a:lumMod val="65000"/>
                    <a:lumOff val="35000"/>
                  </a:schemeClr>
                </a:solidFill>
              </a:rPr>
              <a:t>coqe</a:t>
            </a:r>
            <a:r>
              <a:rPr lang="en-US" sz="2400" dirty="0">
                <a:solidFill>
                  <a:schemeClr val="tx1">
                    <a:lumMod val="65000"/>
                    <a:lumOff val="35000"/>
                  </a:schemeClr>
                </a:solidFill>
              </a:rPr>
              <a:t> is </a:t>
            </a:r>
            <a:r>
              <a:rPr lang="en-US" sz="2400" dirty="0" err="1">
                <a:solidFill>
                  <a:schemeClr val="tx1">
                    <a:lumMod val="65000"/>
                    <a:lumOff val="35000"/>
                  </a:schemeClr>
                </a:solidFill>
              </a:rPr>
              <a:t>axecqly</a:t>
            </a:r>
            <a:r>
              <a:rPr lang="en-US" sz="2400" dirty="0">
                <a:solidFill>
                  <a:schemeClr val="tx1">
                    <a:lumMod val="65000"/>
                    <a:lumOff val="35000"/>
                  </a:schemeClr>
                </a:solidFill>
              </a:rPr>
              <a:t> </a:t>
            </a:r>
            <a:r>
              <a:rPr lang="en-US" sz="2400" dirty="0" err="1">
                <a:solidFill>
                  <a:schemeClr val="tx1">
                    <a:lumMod val="65000"/>
                    <a:lumOff val="35000"/>
                  </a:schemeClr>
                </a:solidFill>
              </a:rPr>
              <a:t>qhe</a:t>
            </a:r>
            <a:r>
              <a:rPr lang="en-US" sz="2400" dirty="0">
                <a:solidFill>
                  <a:schemeClr val="tx1">
                    <a:lumMod val="65000"/>
                    <a:lumOff val="35000"/>
                  </a:schemeClr>
                </a:solidFill>
              </a:rPr>
              <a:t> </a:t>
            </a:r>
            <a:r>
              <a:rPr lang="en-US" sz="2400" dirty="0" err="1">
                <a:solidFill>
                  <a:schemeClr val="tx1">
                    <a:lumMod val="65000"/>
                    <a:lumOff val="35000"/>
                  </a:schemeClr>
                </a:solidFill>
              </a:rPr>
              <a:t>saze</a:t>
            </a:r>
            <a:r>
              <a:rPr lang="en-US" sz="2400" dirty="0">
                <a:solidFill>
                  <a:schemeClr val="tx1">
                    <a:lumMod val="65000"/>
                    <a:lumOff val="35000"/>
                  </a:schemeClr>
                </a:solidFill>
              </a:rPr>
              <a:t>, a </a:t>
            </a:r>
            <a:r>
              <a:rPr lang="en-US" sz="2400" dirty="0" err="1">
                <a:solidFill>
                  <a:schemeClr val="tx1">
                    <a:lumMod val="65000"/>
                    <a:lumOff val="35000"/>
                  </a:schemeClr>
                </a:solidFill>
              </a:rPr>
              <a:t>zess-broquceq</a:t>
            </a:r>
            <a:r>
              <a:rPr lang="en-US" sz="2400" dirty="0">
                <a:solidFill>
                  <a:schemeClr val="tx1">
                    <a:lumMod val="65000"/>
                    <a:lumOff val="35000"/>
                  </a:schemeClr>
                </a:solidFill>
              </a:rPr>
              <a:t> </a:t>
            </a:r>
            <a:r>
              <a:rPr lang="en-US" sz="2400" dirty="0" err="1">
                <a:solidFill>
                  <a:schemeClr val="tx1">
                    <a:lumMod val="65000"/>
                    <a:lumOff val="35000"/>
                  </a:schemeClr>
                </a:solidFill>
              </a:rPr>
              <a:t>rasuze</a:t>
            </a:r>
            <a:r>
              <a:rPr lang="en-US" sz="2400" dirty="0">
                <a:solidFill>
                  <a:schemeClr val="tx1">
                    <a:lumMod val="65000"/>
                    <a:lumOff val="35000"/>
                  </a:schemeClr>
                </a:solidFill>
              </a:rPr>
              <a:t>.</a:t>
            </a:r>
          </a:p>
          <a:p>
            <a:r>
              <a:rPr lang="en-US" sz="2400" dirty="0">
                <a:solidFill>
                  <a:schemeClr val="tx1">
                    <a:lumMod val="65000"/>
                    <a:lumOff val="35000"/>
                  </a:schemeClr>
                </a:solidFill>
              </a:rPr>
              <a:t>So </a:t>
            </a:r>
            <a:r>
              <a:rPr lang="en-US" sz="2400" dirty="0" err="1">
                <a:solidFill>
                  <a:schemeClr val="tx1">
                    <a:lumMod val="65000"/>
                    <a:lumOff val="35000"/>
                  </a:schemeClr>
                </a:solidFill>
              </a:rPr>
              <a:t>qhe</a:t>
            </a:r>
            <a:r>
              <a:rPr lang="en-US" sz="2400" dirty="0">
                <a:solidFill>
                  <a:schemeClr val="tx1">
                    <a:lumMod val="65000"/>
                    <a:lumOff val="35000"/>
                  </a:schemeClr>
                </a:solidFill>
              </a:rPr>
              <a:t> </a:t>
            </a:r>
            <a:r>
              <a:rPr lang="en-US" sz="2400" dirty="0" err="1">
                <a:solidFill>
                  <a:schemeClr val="tx1">
                    <a:lumMod val="65000"/>
                    <a:lumOff val="35000"/>
                  </a:schemeClr>
                </a:solidFill>
              </a:rPr>
              <a:t>coqe</a:t>
            </a:r>
            <a:r>
              <a:rPr lang="en-US" sz="2400" dirty="0">
                <a:solidFill>
                  <a:schemeClr val="tx1">
                    <a:lumMod val="65000"/>
                    <a:lumOff val="35000"/>
                  </a:schemeClr>
                </a:solidFill>
              </a:rPr>
              <a:t> in each call is </a:t>
            </a:r>
            <a:r>
              <a:rPr lang="en-US" sz="2400" dirty="0" err="1">
                <a:solidFill>
                  <a:schemeClr val="tx1">
                    <a:lumMod val="65000"/>
                    <a:lumOff val="35000"/>
                  </a:schemeClr>
                </a:solidFill>
              </a:rPr>
              <a:t>iqanqical</a:t>
            </a:r>
            <a:r>
              <a:rPr lang="en-US" sz="2400" dirty="0">
                <a:solidFill>
                  <a:schemeClr val="tx1">
                    <a:lumMod val="65000"/>
                    <a:lumOff val="35000"/>
                  </a:schemeClr>
                </a:solidFill>
              </a:rPr>
              <a:t>, a </a:t>
            </a:r>
            <a:r>
              <a:rPr lang="en-US" sz="2400" dirty="0" err="1">
                <a:solidFill>
                  <a:schemeClr val="tx1">
                    <a:lumMod val="65000"/>
                    <a:lumOff val="35000"/>
                  </a:schemeClr>
                </a:solidFill>
              </a:rPr>
              <a:t>razarkaple</a:t>
            </a:r>
            <a:r>
              <a:rPr lang="en-US" sz="2400" dirty="0">
                <a:solidFill>
                  <a:schemeClr val="tx1">
                    <a:lumMod val="65000"/>
                    <a:lumOff val="35000"/>
                  </a:schemeClr>
                </a:solidFill>
              </a:rPr>
              <a:t> </a:t>
            </a:r>
            <a:r>
              <a:rPr lang="en-US" sz="2400" dirty="0" err="1">
                <a:solidFill>
                  <a:schemeClr val="tx1">
                    <a:lumMod val="65000"/>
                    <a:lumOff val="35000"/>
                  </a:schemeClr>
                </a:solidFill>
              </a:rPr>
              <a:t>puq</a:t>
            </a:r>
            <a:r>
              <a:rPr lang="en-US" sz="2400" dirty="0">
                <a:solidFill>
                  <a:schemeClr val="tx1">
                    <a:lumMod val="65000"/>
                    <a:lumOff val="35000"/>
                  </a:schemeClr>
                </a:solidFill>
              </a:rPr>
              <a:t> </a:t>
            </a:r>
            <a:r>
              <a:rPr lang="en-US" sz="2400" dirty="0" err="1">
                <a:solidFill>
                  <a:schemeClr val="tx1">
                    <a:lumMod val="65000"/>
                    <a:lumOff val="35000"/>
                  </a:schemeClr>
                </a:solidFill>
              </a:rPr>
              <a:t>veliq</a:t>
            </a:r>
            <a:r>
              <a:rPr lang="en-US" sz="2400" dirty="0">
                <a:solidFill>
                  <a:schemeClr val="tx1">
                    <a:lumMod val="65000"/>
                    <a:lumOff val="35000"/>
                  </a:schemeClr>
                </a:solidFill>
              </a:rPr>
              <a:t> </a:t>
            </a:r>
            <a:r>
              <a:rPr lang="en-US" sz="2400" dirty="0" err="1">
                <a:solidFill>
                  <a:schemeClr val="tx1">
                    <a:lumMod val="65000"/>
                    <a:lumOff val="35000"/>
                  </a:schemeClr>
                </a:solidFill>
              </a:rPr>
              <a:t>claiz</a:t>
            </a:r>
            <a:r>
              <a:rPr lang="en-US" sz="2400" dirty="0">
                <a:solidFill>
                  <a:schemeClr val="tx1">
                    <a:lumMod val="65000"/>
                    <a:lumOff val="35000"/>
                  </a:schemeClr>
                </a:solidFill>
              </a:rPr>
              <a:t>.</a:t>
            </a:r>
          </a:p>
          <a:p>
            <a:r>
              <a:rPr lang="en-US" sz="2400" dirty="0" err="1">
                <a:solidFill>
                  <a:schemeClr val="tx1">
                    <a:lumMod val="65000"/>
                    <a:lumOff val="35000"/>
                  </a:schemeClr>
                </a:solidFill>
              </a:rPr>
              <a:t>Qhis</a:t>
            </a:r>
            <a:r>
              <a:rPr lang="en-US" sz="2400" dirty="0">
                <a:solidFill>
                  <a:schemeClr val="tx1">
                    <a:lumMod val="65000"/>
                    <a:lumOff val="35000"/>
                  </a:schemeClr>
                </a:solidFill>
              </a:rPr>
              <a:t> </a:t>
            </a:r>
            <a:r>
              <a:rPr lang="en-US" sz="2400" dirty="0" err="1">
                <a:solidFill>
                  <a:schemeClr val="tx1">
                    <a:lumMod val="65000"/>
                    <a:lumOff val="35000"/>
                  </a:schemeClr>
                </a:solidFill>
              </a:rPr>
              <a:t>zeans</a:t>
            </a:r>
            <a:r>
              <a:rPr lang="en-US" sz="2400" dirty="0">
                <a:solidFill>
                  <a:schemeClr val="tx1">
                    <a:lumMod val="65000"/>
                    <a:lumOff val="35000"/>
                  </a:schemeClr>
                </a:solidFill>
              </a:rPr>
              <a:t> </a:t>
            </a:r>
            <a:r>
              <a:rPr lang="en-US" sz="2400" dirty="0" err="1">
                <a:solidFill>
                  <a:schemeClr val="tx1">
                    <a:lumMod val="65000"/>
                    <a:lumOff val="35000"/>
                  </a:schemeClr>
                </a:solidFill>
              </a:rPr>
              <a:t>qheq</a:t>
            </a:r>
            <a:r>
              <a:rPr lang="en-US" sz="2400" dirty="0">
                <a:solidFill>
                  <a:schemeClr val="tx1">
                    <a:lumMod val="65000"/>
                    <a:lumOff val="35000"/>
                  </a:schemeClr>
                </a:solidFill>
              </a:rPr>
              <a:t> </a:t>
            </a:r>
            <a:r>
              <a:rPr lang="en-US" sz="2400" dirty="0" err="1">
                <a:solidFill>
                  <a:schemeClr val="tx1">
                    <a:lumMod val="65000"/>
                    <a:lumOff val="35000"/>
                  </a:schemeClr>
                </a:solidFill>
              </a:rPr>
              <a:t>qhe</a:t>
            </a:r>
            <a:r>
              <a:rPr lang="en-US" sz="2400" dirty="0">
                <a:solidFill>
                  <a:schemeClr val="tx1">
                    <a:lumMod val="65000"/>
                    <a:lumOff val="35000"/>
                  </a:schemeClr>
                </a:solidFill>
              </a:rPr>
              <a:t> calls are nearly alike, </a:t>
            </a:r>
            <a:r>
              <a:rPr lang="en-US" sz="2400" dirty="0" err="1">
                <a:solidFill>
                  <a:schemeClr val="tx1">
                    <a:lumMod val="65000"/>
                    <a:lumOff val="35000"/>
                  </a:schemeClr>
                </a:solidFill>
              </a:rPr>
              <a:t>puq</a:t>
            </a:r>
            <a:r>
              <a:rPr lang="en-US" sz="2400" dirty="0">
                <a:solidFill>
                  <a:schemeClr val="tx1">
                    <a:lumMod val="65000"/>
                    <a:lumOff val="35000"/>
                  </a:schemeClr>
                </a:solidFill>
              </a:rPr>
              <a:t> </a:t>
            </a:r>
            <a:r>
              <a:rPr lang="en-US" sz="2400" dirty="0" err="1">
                <a:solidFill>
                  <a:schemeClr val="tx1">
                    <a:lumMod val="65000"/>
                    <a:lumOff val="35000"/>
                  </a:schemeClr>
                </a:solidFill>
              </a:rPr>
              <a:t>noq</a:t>
            </a:r>
            <a:r>
              <a:rPr lang="en-US" sz="2400" dirty="0">
                <a:solidFill>
                  <a:schemeClr val="tx1">
                    <a:lumMod val="65000"/>
                    <a:lumOff val="35000"/>
                  </a:schemeClr>
                </a:solidFill>
              </a:rPr>
              <a:t> </a:t>
            </a:r>
            <a:r>
              <a:rPr lang="en-US" sz="2400" dirty="0" err="1">
                <a:solidFill>
                  <a:schemeClr val="tx1">
                    <a:lumMod val="65000"/>
                    <a:lumOff val="35000"/>
                  </a:schemeClr>
                </a:solidFill>
              </a:rPr>
              <a:t>axecqly</a:t>
            </a:r>
            <a:r>
              <a:rPr lang="en-US" sz="2400" dirty="0">
                <a:solidFill>
                  <a:schemeClr val="tx1">
                    <a:lumMod val="65000"/>
                    <a:lumOff val="35000"/>
                  </a:schemeClr>
                </a:solidFill>
              </a:rPr>
              <a:t> </a:t>
            </a:r>
            <a:r>
              <a:rPr lang="en-US" sz="2400" dirty="0" err="1">
                <a:solidFill>
                  <a:schemeClr val="tx1">
                    <a:lumMod val="65000"/>
                    <a:lumOff val="35000"/>
                  </a:schemeClr>
                </a:solidFill>
              </a:rPr>
              <a:t>qhe</a:t>
            </a:r>
            <a:r>
              <a:rPr lang="en-US" sz="2400" dirty="0">
                <a:solidFill>
                  <a:schemeClr val="tx1">
                    <a:lumMod val="65000"/>
                    <a:lumOff val="35000"/>
                  </a:schemeClr>
                </a:solidFill>
              </a:rPr>
              <a:t> </a:t>
            </a:r>
            <a:r>
              <a:rPr lang="en-US" sz="2400" dirty="0" err="1">
                <a:solidFill>
                  <a:schemeClr val="tx1">
                    <a:lumMod val="65000"/>
                    <a:lumOff val="35000"/>
                  </a:schemeClr>
                </a:solidFill>
              </a:rPr>
              <a:t>saze</a:t>
            </a:r>
            <a:r>
              <a:rPr lang="en-US" sz="2400" dirty="0">
                <a:solidFill>
                  <a:schemeClr val="tx1">
                    <a:lumMod val="65000"/>
                    <a:lumOff val="35000"/>
                  </a:schemeClr>
                </a:solidFill>
              </a:rPr>
              <a:t>.</a:t>
            </a:r>
          </a:p>
          <a:p>
            <a:r>
              <a:rPr lang="en-US" sz="2400" dirty="0" err="1">
                <a:solidFill>
                  <a:schemeClr val="tx1">
                    <a:lumMod val="65000"/>
                    <a:lumOff val="35000"/>
                  </a:schemeClr>
                </a:solidFill>
              </a:rPr>
              <a:t>Qake</a:t>
            </a:r>
            <a:r>
              <a:rPr lang="en-US" sz="2400" dirty="0">
                <a:solidFill>
                  <a:schemeClr val="tx1">
                    <a:lumMod val="65000"/>
                    <a:lumOff val="35000"/>
                  </a:schemeClr>
                </a:solidFill>
              </a:rPr>
              <a:t>, for </a:t>
            </a:r>
            <a:r>
              <a:rPr lang="en-US" sz="2400" dirty="0" err="1">
                <a:solidFill>
                  <a:schemeClr val="tx1">
                    <a:lumMod val="65000"/>
                    <a:lumOff val="35000"/>
                  </a:schemeClr>
                </a:solidFill>
              </a:rPr>
              <a:t>insqence</a:t>
            </a:r>
            <a:r>
              <a:rPr lang="en-US" sz="2400" dirty="0">
                <a:solidFill>
                  <a:schemeClr val="tx1">
                    <a:lumMod val="65000"/>
                    <a:lumOff val="35000"/>
                  </a:schemeClr>
                </a:solidFill>
              </a:rPr>
              <a:t>, </a:t>
            </a:r>
            <a:r>
              <a:rPr lang="en-US" sz="2400" dirty="0" err="1">
                <a:solidFill>
                  <a:schemeClr val="tx1">
                    <a:lumMod val="65000"/>
                    <a:lumOff val="35000"/>
                  </a:schemeClr>
                </a:solidFill>
              </a:rPr>
              <a:t>qhe</a:t>
            </a:r>
            <a:r>
              <a:rPr lang="en-US" sz="2400" dirty="0">
                <a:solidFill>
                  <a:schemeClr val="tx1">
                    <a:lumMod val="65000"/>
                    <a:lumOff val="35000"/>
                  </a:schemeClr>
                </a:solidFill>
              </a:rPr>
              <a:t> calls of </a:t>
            </a:r>
            <a:r>
              <a:rPr lang="en-US" sz="2400" dirty="0" err="1">
                <a:solidFill>
                  <a:schemeClr val="tx1">
                    <a:lumMod val="65000"/>
                    <a:lumOff val="35000"/>
                  </a:schemeClr>
                </a:solidFill>
              </a:rPr>
              <a:t>qhe</a:t>
            </a:r>
            <a:r>
              <a:rPr lang="en-US" sz="2400" dirty="0">
                <a:solidFill>
                  <a:schemeClr val="tx1">
                    <a:lumMod val="65000"/>
                    <a:lumOff val="35000"/>
                  </a:schemeClr>
                </a:solidFill>
              </a:rPr>
              <a:t> </a:t>
            </a:r>
            <a:r>
              <a:rPr lang="en-US" sz="2400" dirty="0" err="1">
                <a:solidFill>
                  <a:schemeClr val="tx1">
                    <a:lumMod val="65000"/>
                    <a:lumOff val="35000"/>
                  </a:schemeClr>
                </a:solidFill>
              </a:rPr>
              <a:t>inqasqines</a:t>
            </a:r>
            <a:r>
              <a:rPr lang="en-US" sz="2400" dirty="0">
                <a:solidFill>
                  <a:schemeClr val="tx1">
                    <a:lumMod val="65000"/>
                    <a:lumOff val="35000"/>
                  </a:schemeClr>
                </a:solidFill>
              </a:rPr>
              <a:t>; </a:t>
            </a:r>
            <a:r>
              <a:rPr lang="en-US" sz="2400" dirty="0" err="1">
                <a:solidFill>
                  <a:schemeClr val="tx1">
                    <a:lumMod val="65000"/>
                    <a:lumOff val="35000"/>
                  </a:schemeClr>
                </a:solidFill>
              </a:rPr>
              <a:t>qheq</a:t>
            </a:r>
            <a:r>
              <a:rPr lang="en-US" sz="2400" dirty="0">
                <a:solidFill>
                  <a:schemeClr val="tx1">
                    <a:lumMod val="65000"/>
                    <a:lumOff val="35000"/>
                  </a:schemeClr>
                </a:solidFill>
              </a:rPr>
              <a:t> </a:t>
            </a:r>
            <a:r>
              <a:rPr lang="en-US" sz="2400" dirty="0" err="1">
                <a:solidFill>
                  <a:schemeClr val="tx1">
                    <a:lumMod val="65000"/>
                    <a:lumOff val="35000"/>
                  </a:schemeClr>
                </a:solidFill>
              </a:rPr>
              <a:t>qhey're</a:t>
            </a:r>
            <a:r>
              <a:rPr lang="en-US" sz="2400" dirty="0">
                <a:solidFill>
                  <a:schemeClr val="tx1">
                    <a:lumMod val="65000"/>
                    <a:lumOff val="35000"/>
                  </a:schemeClr>
                </a:solidFill>
              </a:rPr>
              <a:t> </a:t>
            </a:r>
            <a:r>
              <a:rPr lang="en-US" sz="2400" dirty="0" err="1">
                <a:solidFill>
                  <a:schemeClr val="tx1">
                    <a:lumMod val="65000"/>
                    <a:lumOff val="35000"/>
                  </a:schemeClr>
                </a:solidFill>
              </a:rPr>
              <a:t>viqal</a:t>
            </a:r>
            <a:r>
              <a:rPr lang="en-US" sz="2400" dirty="0">
                <a:solidFill>
                  <a:schemeClr val="tx1">
                    <a:lumMod val="65000"/>
                    <a:lumOff val="35000"/>
                  </a:schemeClr>
                </a:solidFill>
              </a:rPr>
              <a:t> is </a:t>
            </a:r>
            <a:r>
              <a:rPr lang="en-US" sz="2400" dirty="0" err="1">
                <a:solidFill>
                  <a:schemeClr val="tx1">
                    <a:lumMod val="65000"/>
                    <a:lumOff val="35000"/>
                  </a:schemeClr>
                </a:solidFill>
              </a:rPr>
              <a:t>cysqainly</a:t>
            </a:r>
            <a:r>
              <a:rPr lang="en-US" sz="2400" dirty="0">
                <a:solidFill>
                  <a:schemeClr val="tx1">
                    <a:lumMod val="65000"/>
                    <a:lumOff val="35000"/>
                  </a:schemeClr>
                </a:solidFill>
              </a:rPr>
              <a:t> blain.</a:t>
            </a:r>
          </a:p>
          <a:p>
            <a:r>
              <a:rPr lang="en-US" sz="2400" dirty="0">
                <a:solidFill>
                  <a:schemeClr val="tx1">
                    <a:lumMod val="65000"/>
                    <a:lumOff val="35000"/>
                  </a:schemeClr>
                </a:solidFill>
              </a:rPr>
              <a:t>Now </a:t>
            </a:r>
            <a:r>
              <a:rPr lang="en-US" sz="2400" dirty="0" err="1">
                <a:solidFill>
                  <a:schemeClr val="tx1">
                    <a:lumMod val="65000"/>
                    <a:lumOff val="35000"/>
                  </a:schemeClr>
                </a:solidFill>
              </a:rPr>
              <a:t>qhink</a:t>
            </a:r>
            <a:r>
              <a:rPr lang="en-US" sz="2400" dirty="0">
                <a:solidFill>
                  <a:schemeClr val="tx1">
                    <a:lumMod val="65000"/>
                    <a:lumOff val="35000"/>
                  </a:schemeClr>
                </a:solidFill>
              </a:rPr>
              <a:t> </a:t>
            </a:r>
            <a:r>
              <a:rPr lang="en-US" sz="2400" dirty="0" err="1">
                <a:solidFill>
                  <a:schemeClr val="tx1">
                    <a:lumMod val="65000"/>
                    <a:lumOff val="35000"/>
                  </a:schemeClr>
                </a:solidFill>
              </a:rPr>
              <a:t>apouq</a:t>
            </a:r>
            <a:r>
              <a:rPr lang="en-US" sz="2400" dirty="0">
                <a:solidFill>
                  <a:schemeClr val="tx1">
                    <a:lumMod val="65000"/>
                    <a:lumOff val="35000"/>
                  </a:schemeClr>
                </a:solidFill>
              </a:rPr>
              <a:t> </a:t>
            </a:r>
            <a:r>
              <a:rPr lang="en-US" sz="2400" dirty="0" err="1">
                <a:solidFill>
                  <a:schemeClr val="tx1">
                    <a:lumMod val="65000"/>
                    <a:lumOff val="35000"/>
                  </a:schemeClr>
                </a:solidFill>
              </a:rPr>
              <a:t>qhe</a:t>
            </a:r>
            <a:r>
              <a:rPr lang="en-US" sz="2400" dirty="0">
                <a:solidFill>
                  <a:schemeClr val="tx1">
                    <a:lumMod val="65000"/>
                    <a:lumOff val="35000"/>
                  </a:schemeClr>
                </a:solidFill>
              </a:rPr>
              <a:t> way you </a:t>
            </a:r>
            <a:r>
              <a:rPr lang="en-US" sz="2400" dirty="0" err="1">
                <a:solidFill>
                  <a:schemeClr val="tx1">
                    <a:lumMod val="65000"/>
                    <a:lumOff val="35000"/>
                  </a:schemeClr>
                </a:solidFill>
              </a:rPr>
              <a:t>woulq</a:t>
            </a:r>
            <a:r>
              <a:rPr lang="en-US" sz="2400" dirty="0">
                <a:solidFill>
                  <a:schemeClr val="tx1">
                    <a:lumMod val="65000"/>
                    <a:lumOff val="35000"/>
                  </a:schemeClr>
                </a:solidFill>
              </a:rPr>
              <a:t> </a:t>
            </a:r>
            <a:r>
              <a:rPr lang="en-US" sz="2400" dirty="0" err="1">
                <a:solidFill>
                  <a:schemeClr val="tx1">
                    <a:lumMod val="65000"/>
                    <a:lumOff val="35000"/>
                  </a:schemeClr>
                </a:solidFill>
              </a:rPr>
              <a:t>qhink</a:t>
            </a:r>
            <a:r>
              <a:rPr lang="en-US" sz="2400" dirty="0">
                <a:solidFill>
                  <a:schemeClr val="tx1">
                    <a:lumMod val="65000"/>
                    <a:lumOff val="35000"/>
                  </a:schemeClr>
                </a:solidFill>
              </a:rPr>
              <a:t> if </a:t>
            </a:r>
            <a:r>
              <a:rPr lang="en-US" sz="2400" dirty="0" err="1">
                <a:solidFill>
                  <a:schemeClr val="tx1">
                    <a:lumMod val="65000"/>
                    <a:lumOff val="35000"/>
                  </a:schemeClr>
                </a:solidFill>
              </a:rPr>
              <a:t>qhose</a:t>
            </a:r>
            <a:r>
              <a:rPr lang="en-US" sz="2400" dirty="0">
                <a:solidFill>
                  <a:schemeClr val="tx1">
                    <a:lumMod val="65000"/>
                    <a:lumOff val="35000"/>
                  </a:schemeClr>
                </a:solidFill>
              </a:rPr>
              <a:t> calls </a:t>
            </a:r>
            <a:r>
              <a:rPr lang="en-US" sz="2400" dirty="0" err="1">
                <a:solidFill>
                  <a:schemeClr val="tx1">
                    <a:lumMod val="65000"/>
                    <a:lumOff val="35000"/>
                  </a:schemeClr>
                </a:solidFill>
              </a:rPr>
              <a:t>wyse</a:t>
            </a:r>
            <a:r>
              <a:rPr lang="en-US" sz="2400" dirty="0">
                <a:solidFill>
                  <a:schemeClr val="tx1">
                    <a:lumMod val="65000"/>
                    <a:lumOff val="35000"/>
                  </a:schemeClr>
                </a:solidFill>
              </a:rPr>
              <a:t> </a:t>
            </a:r>
            <a:r>
              <a:rPr lang="en-US" sz="2400" dirty="0" err="1">
                <a:solidFill>
                  <a:schemeClr val="tx1">
                    <a:lumMod val="65000"/>
                    <a:lumOff val="35000"/>
                  </a:schemeClr>
                </a:solidFill>
              </a:rPr>
              <a:t>qhe</a:t>
            </a:r>
            <a:r>
              <a:rPr lang="en-US" sz="2400" dirty="0">
                <a:solidFill>
                  <a:schemeClr val="tx1">
                    <a:lumMod val="65000"/>
                    <a:lumOff val="35000"/>
                  </a:schemeClr>
                </a:solidFill>
              </a:rPr>
              <a:t> calls in your </a:t>
            </a:r>
            <a:r>
              <a:rPr lang="en-US" sz="2400" dirty="0" err="1">
                <a:solidFill>
                  <a:schemeClr val="tx1">
                    <a:lumMod val="65000"/>
                    <a:lumOff val="35000"/>
                  </a:schemeClr>
                </a:solidFill>
              </a:rPr>
              <a:t>prain</a:t>
            </a:r>
            <a:r>
              <a:rPr lang="en-US" sz="2400" dirty="0" smtClean="0">
                <a:solidFill>
                  <a:schemeClr val="tx1">
                    <a:lumMod val="65000"/>
                    <a:lumOff val="35000"/>
                  </a:schemeClr>
                </a:solidFill>
              </a:rPr>
              <a:t>.</a:t>
            </a:r>
          </a:p>
          <a:p>
            <a:endParaRPr lang="en-US" sz="2400" dirty="0">
              <a:solidFill>
                <a:schemeClr val="tx1">
                  <a:lumMod val="65000"/>
                  <a:lumOff val="35000"/>
                </a:schemeClr>
              </a:solidFill>
            </a:endParaRPr>
          </a:p>
          <a:p>
            <a:r>
              <a:rPr lang="en-US" dirty="0">
                <a:solidFill>
                  <a:schemeClr val="tx1">
                    <a:lumMod val="65000"/>
                    <a:lumOff val="35000"/>
                  </a:schemeClr>
                </a:solidFill>
              </a:rPr>
              <a:t>(Activity from “Misunderstood Minds” at PBS.org)</a:t>
            </a:r>
            <a:endParaRPr lang="en-US" sz="2400" dirty="0">
              <a:solidFill>
                <a:schemeClr val="tx1">
                  <a:lumMod val="65000"/>
                  <a:lumOff val="35000"/>
                </a:schemeClr>
              </a:solidFill>
            </a:endParaRPr>
          </a:p>
          <a:p>
            <a:endParaRPr lang="en-US" sz="2400" dirty="0"/>
          </a:p>
        </p:txBody>
      </p:sp>
    </p:spTree>
    <p:extLst>
      <p:ext uri="{BB962C8B-B14F-4D97-AF65-F5344CB8AC3E}">
        <p14:creationId xmlns:p14="http://schemas.microsoft.com/office/powerpoint/2010/main" val="2017644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Decoded Passage</a:t>
            </a:r>
            <a:endParaRPr lang="en-US" dirty="0"/>
          </a:p>
        </p:txBody>
      </p:sp>
      <p:sp>
        <p:nvSpPr>
          <p:cNvPr id="3" name="Content Placeholder 2"/>
          <p:cNvSpPr>
            <a:spLocks noGrp="1"/>
          </p:cNvSpPr>
          <p:nvPr>
            <p:ph idx="1"/>
          </p:nvPr>
        </p:nvSpPr>
        <p:spPr>
          <a:xfrm>
            <a:off x="228600" y="1600200"/>
            <a:ext cx="8686800" cy="4953000"/>
          </a:xfrm>
        </p:spPr>
        <p:txBody>
          <a:bodyPr>
            <a:normAutofit lnSpcReduction="10000"/>
          </a:bodyPr>
          <a:lstStyle/>
          <a:p>
            <a:pPr marL="0" indent="0">
              <a:buNone/>
            </a:pPr>
            <a:r>
              <a:rPr lang="en-US" dirty="0"/>
              <a:t>We begin our trip at a familiar place, a body like yours and mine.</a:t>
            </a:r>
            <a:br>
              <a:rPr lang="en-US" dirty="0"/>
            </a:br>
            <a:r>
              <a:rPr lang="en-US" dirty="0"/>
              <a:t>It contains a hundred trillion cells that work together by design.</a:t>
            </a:r>
            <a:br>
              <a:rPr lang="en-US" dirty="0"/>
            </a:br>
            <a:r>
              <a:rPr lang="en-US" dirty="0"/>
              <a:t>And within each one of these many cells, each one that has DNA,</a:t>
            </a:r>
            <a:br>
              <a:rPr lang="en-US" dirty="0"/>
            </a:br>
            <a:r>
              <a:rPr lang="en-US" dirty="0" smtClean="0"/>
              <a:t>the </a:t>
            </a:r>
            <a:r>
              <a:rPr lang="en-US" dirty="0"/>
              <a:t>DNA code is exactly the same, a mass-produced resume.</a:t>
            </a:r>
            <a:br>
              <a:rPr lang="en-US" dirty="0"/>
            </a:br>
            <a:r>
              <a:rPr lang="en-US" dirty="0"/>
              <a:t>So the code in each cell is identical, a remarkable but valid claim.</a:t>
            </a:r>
            <a:br>
              <a:rPr lang="en-US" dirty="0"/>
            </a:br>
            <a:r>
              <a:rPr lang="en-US" dirty="0"/>
              <a:t>This means that the cells are nearly alike, but not exactly the same.</a:t>
            </a:r>
            <a:br>
              <a:rPr lang="en-US" dirty="0"/>
            </a:br>
            <a:r>
              <a:rPr lang="en-US" dirty="0"/>
              <a:t>Take, for instance, the cells of the intestines; that they're vital is certainly plain.</a:t>
            </a:r>
            <a:br>
              <a:rPr lang="en-US" dirty="0"/>
            </a:br>
            <a:r>
              <a:rPr lang="en-US" dirty="0"/>
              <a:t>Now think about the way you would think if those cells were the cells in your brain.</a:t>
            </a:r>
          </a:p>
          <a:p>
            <a:pPr marL="0" indent="0">
              <a:buNone/>
            </a:pPr>
            <a:r>
              <a:rPr lang="en-US" dirty="0"/>
              <a:t/>
            </a:r>
            <a:br>
              <a:rPr lang="en-US" dirty="0"/>
            </a:br>
            <a:r>
              <a:rPr lang="en-US" dirty="0"/>
              <a:t>(Excerpt from “Journey into DNA” on the “Cracking the Code” Web site, </a:t>
            </a:r>
            <a:r>
              <a:rPr lang="en-US" i="1" dirty="0"/>
              <a:t>NOVA Online</a:t>
            </a:r>
            <a:r>
              <a:rPr lang="en-US" dirty="0"/>
              <a:t>.)</a:t>
            </a:r>
          </a:p>
          <a:p>
            <a:pPr marL="0" indent="0">
              <a:buNone/>
            </a:pPr>
            <a:endParaRPr lang="en-US" dirty="0"/>
          </a:p>
        </p:txBody>
      </p:sp>
    </p:spTree>
    <p:extLst>
      <p:ext uri="{BB962C8B-B14F-4D97-AF65-F5344CB8AC3E}">
        <p14:creationId xmlns:p14="http://schemas.microsoft.com/office/powerpoint/2010/main" val="1919486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Exercise</a:t>
            </a:r>
            <a:endParaRPr lang="en-US" dirty="0"/>
          </a:p>
        </p:txBody>
      </p:sp>
      <p:sp>
        <p:nvSpPr>
          <p:cNvPr id="3" name="Content Placeholder 2"/>
          <p:cNvSpPr>
            <a:spLocks noGrp="1"/>
          </p:cNvSpPr>
          <p:nvPr>
            <p:ph idx="1"/>
          </p:nvPr>
        </p:nvSpPr>
        <p:spPr/>
        <p:txBody>
          <a:bodyPr/>
          <a:lstStyle/>
          <a:p>
            <a:r>
              <a:rPr lang="en-US" dirty="0"/>
              <a:t>For students with writing disabilities, the </a:t>
            </a:r>
            <a:r>
              <a:rPr lang="en-US" dirty="0" err="1"/>
              <a:t>graphomotor</a:t>
            </a:r>
            <a:r>
              <a:rPr lang="en-US" dirty="0"/>
              <a:t>, grammatical, and structural aspects of writing may require so much effort and concentration that their best ideas never make it onto screen/paper. </a:t>
            </a:r>
            <a:endParaRPr lang="en-US" dirty="0" smtClean="0"/>
          </a:p>
          <a:p>
            <a:endParaRPr lang="en-US" dirty="0"/>
          </a:p>
          <a:p>
            <a:r>
              <a:rPr lang="en-US" dirty="0" smtClean="0"/>
              <a:t>The </a:t>
            </a:r>
            <a:r>
              <a:rPr lang="en-US" dirty="0"/>
              <a:t>following writing exercise is designed to simulate what a student with a writing disability might experience during a classroom writing assignment. </a:t>
            </a:r>
            <a:endParaRPr lang="en-US" dirty="0" smtClean="0"/>
          </a:p>
          <a:p>
            <a:endParaRPr lang="en-US" dirty="0"/>
          </a:p>
          <a:p>
            <a:pPr marL="0" indent="0">
              <a:buNone/>
            </a:pPr>
            <a:endParaRPr lang="en-US" dirty="0" smtClean="0"/>
          </a:p>
          <a:p>
            <a:pPr marL="0" indent="0">
              <a:buNone/>
            </a:pPr>
            <a:r>
              <a:rPr lang="en-US" sz="1800" dirty="0"/>
              <a:t>(Activity from “Misunderstood Minds” at PBS.org)</a:t>
            </a:r>
            <a:endParaRPr lang="en-US" sz="1800" dirty="0"/>
          </a:p>
        </p:txBody>
      </p:sp>
    </p:spTree>
    <p:extLst>
      <p:ext uri="{BB962C8B-B14F-4D97-AF65-F5344CB8AC3E}">
        <p14:creationId xmlns:p14="http://schemas.microsoft.com/office/powerpoint/2010/main" val="2721023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Instructions</a:t>
            </a:r>
            <a:endParaRPr lang="en-US" dirty="0"/>
          </a:p>
        </p:txBody>
      </p:sp>
      <p:sp>
        <p:nvSpPr>
          <p:cNvPr id="6" name="Content Placeholder 5"/>
          <p:cNvSpPr>
            <a:spLocks noGrp="1"/>
          </p:cNvSpPr>
          <p:nvPr>
            <p:ph idx="1"/>
          </p:nvPr>
        </p:nvSpPr>
        <p:spPr>
          <a:xfrm>
            <a:off x="457200" y="1600200"/>
            <a:ext cx="8229600" cy="4800600"/>
          </a:xfrm>
        </p:spPr>
        <p:txBody>
          <a:bodyPr>
            <a:normAutofit/>
          </a:bodyPr>
          <a:lstStyle/>
          <a:p>
            <a:r>
              <a:rPr lang="en-US" dirty="0"/>
              <a:t>Write a short essay, description, or story based on the photograph below. Please limit what you write to the space provided—three or four sentences; about 100 words</a:t>
            </a:r>
            <a:r>
              <a:rPr lang="en-US" dirty="0" smtClean="0"/>
              <a:t>.</a:t>
            </a:r>
          </a:p>
          <a:p>
            <a:endParaRPr lang="en-US" dirty="0"/>
          </a:p>
          <a:p>
            <a:r>
              <a:rPr lang="en-US" dirty="0"/>
              <a:t>As you write, keep these important rules in mind</a:t>
            </a:r>
            <a:r>
              <a:rPr lang="en-US" dirty="0" smtClean="0"/>
              <a:t>:</a:t>
            </a:r>
          </a:p>
          <a:p>
            <a:pPr lvl="1"/>
            <a:r>
              <a:rPr lang="en-US" dirty="0"/>
              <a:t>Place the three words with which you want to begin each sentence at the end of that sentence, without otherwise changing word order</a:t>
            </a:r>
            <a:r>
              <a:rPr lang="en-US" dirty="0" smtClean="0"/>
              <a:t>.</a:t>
            </a:r>
          </a:p>
          <a:p>
            <a:pPr lvl="1"/>
            <a:r>
              <a:rPr lang="en-US" dirty="0"/>
              <a:t>Use “on” in place of “an” and “an” in place of “on” wherever you write those letter combinations (within words or alone</a:t>
            </a:r>
            <a:r>
              <a:rPr lang="en-US" dirty="0" smtClean="0"/>
              <a:t>).</a:t>
            </a:r>
          </a:p>
          <a:p>
            <a:pPr lvl="1"/>
            <a:r>
              <a:rPr lang="en-US" dirty="0"/>
              <a:t>Place your concluding sentence at the top of the page</a:t>
            </a:r>
            <a:r>
              <a:rPr lang="en-US" dirty="0" smtClean="0"/>
              <a:t>.</a:t>
            </a:r>
          </a:p>
          <a:p>
            <a:pPr lvl="1"/>
            <a:r>
              <a:rPr lang="en-US" dirty="0"/>
              <a:t>Without otherwise changing the spelling, place the letter “h” to the right of the letter “T” in all words that begin with “T” and to the left of the “t” in all words that end with “t.”</a:t>
            </a:r>
            <a:endParaRPr lang="en-US" dirty="0"/>
          </a:p>
        </p:txBody>
      </p:sp>
    </p:spTree>
    <p:extLst>
      <p:ext uri="{BB962C8B-B14F-4D97-AF65-F5344CB8AC3E}">
        <p14:creationId xmlns:p14="http://schemas.microsoft.com/office/powerpoint/2010/main" val="4890485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1092</TotalTime>
  <Words>822</Words>
  <Application>Microsoft Office PowerPoint</Application>
  <PresentationFormat>On-screen Show (4:3)</PresentationFormat>
  <Paragraphs>99</Paragraphs>
  <Slides>15</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Decatur</vt:lpstr>
      <vt:lpstr>Microsoft Word Document</vt:lpstr>
      <vt:lpstr>Applying Principles of UDL to Writing Instruction</vt:lpstr>
      <vt:lpstr>What is UDL?</vt:lpstr>
      <vt:lpstr>Why is UDL necessary?</vt:lpstr>
      <vt:lpstr>Universal Design for Learning Source: CAST—What is UDL? </vt:lpstr>
      <vt:lpstr>Reading Exercise</vt:lpstr>
      <vt:lpstr>Reading with a Disability</vt:lpstr>
      <vt:lpstr>Decoded Passage</vt:lpstr>
      <vt:lpstr>Writing Exercise</vt:lpstr>
      <vt:lpstr>Writing Instructions</vt:lpstr>
      <vt:lpstr>Image</vt:lpstr>
      <vt:lpstr>Feedback</vt:lpstr>
      <vt:lpstr>3 Principles of UDL Source: National Center on Universal Design for Learning</vt:lpstr>
      <vt:lpstr>3 Principles of UDL Source: National Center on Universal Design for Learning</vt:lpstr>
      <vt:lpstr>3 Principles of UDL Source: National Center on Universal Design for Learning</vt:lpstr>
      <vt:lpstr>Thank you.</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Principles of UDL to Writing Instruction</dc:title>
  <dc:creator>itcs</dc:creator>
  <cp:lastModifiedBy>itcs</cp:lastModifiedBy>
  <cp:revision>16</cp:revision>
  <dcterms:created xsi:type="dcterms:W3CDTF">2012-11-04T21:13:58Z</dcterms:created>
  <dcterms:modified xsi:type="dcterms:W3CDTF">2012-11-05T15:26:12Z</dcterms:modified>
</cp:coreProperties>
</file>