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2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9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2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9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8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0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09C8-6C3D-443E-AC37-E371CBB5445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074F0-5630-4897-A0BE-61911C2B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9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6799" y="321277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Logical Fallacies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0050" y="1639329"/>
            <a:ext cx="1059668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Cherry Picking: </a:t>
            </a:r>
            <a:r>
              <a:rPr lang="en-US" sz="1400" dirty="0" smtClean="0"/>
              <a:t>Choosing data that benefit one’s argument without consideration of the rest of the data, or suppressing oppositional evidence. </a:t>
            </a:r>
          </a:p>
          <a:p>
            <a:endParaRPr lang="en-US" sz="1400" dirty="0"/>
          </a:p>
          <a:p>
            <a:r>
              <a:rPr lang="en-US" sz="1400" b="1" dirty="0" smtClean="0"/>
              <a:t>Strawman Fallacy: </a:t>
            </a:r>
            <a:r>
              <a:rPr lang="en-US" sz="1400" dirty="0" smtClean="0"/>
              <a:t>Deliberate misrepresentation of someone’s argument to make it easier to attack.</a:t>
            </a:r>
          </a:p>
          <a:p>
            <a:endParaRPr lang="en-US" sz="1400" dirty="0"/>
          </a:p>
          <a:p>
            <a:r>
              <a:rPr lang="en-US" sz="1400" b="1" dirty="0" smtClean="0"/>
              <a:t>Slippery Slope: </a:t>
            </a:r>
            <a:r>
              <a:rPr lang="en-US" sz="1400" dirty="0" smtClean="0"/>
              <a:t>Saying that if </a:t>
            </a:r>
            <a:r>
              <a:rPr lang="en-US" sz="1600" b="1" dirty="0" smtClean="0"/>
              <a:t>A</a:t>
            </a:r>
            <a:r>
              <a:rPr lang="en-US" sz="1400" dirty="0" smtClean="0"/>
              <a:t> happens, then</a:t>
            </a:r>
            <a:r>
              <a:rPr lang="en-US" sz="1600" b="1" dirty="0" smtClean="0"/>
              <a:t> B </a:t>
            </a:r>
            <a:r>
              <a:rPr lang="en-US" sz="1400" dirty="0" smtClean="0"/>
              <a:t>happens, so to avoid </a:t>
            </a:r>
            <a:r>
              <a:rPr lang="en-US" sz="1600" b="1" dirty="0" smtClean="0"/>
              <a:t>B</a:t>
            </a:r>
            <a:r>
              <a:rPr lang="en-US" sz="1400" dirty="0" smtClean="0"/>
              <a:t>, we should never do </a:t>
            </a:r>
            <a:r>
              <a:rPr lang="en-US" sz="1600" b="1" dirty="0" smtClean="0"/>
              <a:t>A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b="1" dirty="0" smtClean="0"/>
              <a:t>Ad Hominem: </a:t>
            </a:r>
            <a:r>
              <a:rPr lang="en-US" sz="1400" dirty="0" smtClean="0"/>
              <a:t>Attacking an opponent’s character rather than their argument.</a:t>
            </a:r>
          </a:p>
          <a:p>
            <a:endParaRPr lang="en-US" sz="1400" dirty="0"/>
          </a:p>
          <a:p>
            <a:r>
              <a:rPr lang="en-US" sz="1400" b="1" dirty="0" smtClean="0"/>
              <a:t>Loaded Question: </a:t>
            </a:r>
            <a:r>
              <a:rPr lang="en-US" sz="1400" dirty="0" smtClean="0"/>
              <a:t>Asking a question designed to produce a specific answer.</a:t>
            </a:r>
          </a:p>
          <a:p>
            <a:endParaRPr lang="en-US" sz="1400" dirty="0"/>
          </a:p>
          <a:p>
            <a:r>
              <a:rPr lang="en-US" sz="1400" b="1" dirty="0" smtClean="0"/>
              <a:t>Black or White: </a:t>
            </a:r>
            <a:r>
              <a:rPr lang="en-US" sz="1400" dirty="0" smtClean="0"/>
              <a:t>Presenting two options as though they are the only options when other options exist.</a:t>
            </a:r>
          </a:p>
          <a:p>
            <a:endParaRPr lang="en-US" sz="1400" dirty="0"/>
          </a:p>
          <a:p>
            <a:r>
              <a:rPr lang="en-US" sz="1400" b="1" dirty="0" err="1" smtClean="0"/>
              <a:t>Bandwagoning</a:t>
            </a:r>
            <a:r>
              <a:rPr lang="en-US" sz="1400" b="1" dirty="0" smtClean="0"/>
              <a:t>: </a:t>
            </a:r>
            <a:r>
              <a:rPr lang="en-US" sz="1400" dirty="0" smtClean="0"/>
              <a:t>Appealing to popular opinion without factual, verifiable evidence.</a:t>
            </a:r>
          </a:p>
          <a:p>
            <a:endParaRPr lang="en-US" sz="1400" dirty="0"/>
          </a:p>
          <a:p>
            <a:r>
              <a:rPr lang="en-US" sz="1400" b="1" dirty="0" smtClean="0"/>
              <a:t>Appeal to Authority: </a:t>
            </a:r>
            <a:r>
              <a:rPr lang="en-US" sz="1400" dirty="0" smtClean="0"/>
              <a:t>Using the opinion of an authority figure or institution in place of an actual argument.</a:t>
            </a:r>
          </a:p>
          <a:p>
            <a:endParaRPr lang="en-US" sz="1400" dirty="0"/>
          </a:p>
          <a:p>
            <a:r>
              <a:rPr lang="en-US" sz="1400" b="1" dirty="0" smtClean="0"/>
              <a:t>Anecdotal: </a:t>
            </a:r>
            <a:r>
              <a:rPr lang="en-US" sz="1400" dirty="0" smtClean="0"/>
              <a:t>Using personal experience or an isolated incident as proof of a claim.</a:t>
            </a:r>
          </a:p>
          <a:p>
            <a:endParaRPr lang="en-US" sz="1400" dirty="0"/>
          </a:p>
          <a:p>
            <a:r>
              <a:rPr lang="en-US" sz="1400" b="1" dirty="0" smtClean="0"/>
              <a:t>Burden of Proof: </a:t>
            </a:r>
            <a:r>
              <a:rPr lang="en-US" sz="1400" dirty="0" smtClean="0"/>
              <a:t>Insistence that responsibility for proving something falls on the person who doesn’t believe it.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340307" y="939744"/>
            <a:ext cx="3336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As you work on Project 3, make sure to avoid the following…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6956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Morris, Abigail Lee</dc:creator>
  <cp:lastModifiedBy>Morris, Abigail Lee</cp:lastModifiedBy>
  <cp:revision>5</cp:revision>
  <dcterms:created xsi:type="dcterms:W3CDTF">2018-11-05T18:30:26Z</dcterms:created>
  <dcterms:modified xsi:type="dcterms:W3CDTF">2019-09-04T17:56:54Z</dcterms:modified>
</cp:coreProperties>
</file>